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aloo" charset="1" panose="03080902040302020200"/>
      <p:regular r:id="rId26"/>
    </p:embeddedFont>
    <p:embeddedFont>
      <p:font typeface="Clear Sans" charset="1" panose="020B05030302020203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4.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gif"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1.gif" Type="http://schemas.openxmlformats.org/officeDocument/2006/relationships/image"/><Relationship Id="rId4" Target="../media/image26.gif" Type="http://schemas.openxmlformats.org/officeDocument/2006/relationships/image"/><Relationship Id="rId5" Target="../media/image27.gif" Type="http://schemas.openxmlformats.org/officeDocument/2006/relationships/image"/><Relationship Id="rId6" Target="../media/image28.gif" Type="http://schemas.openxmlformats.org/officeDocument/2006/relationships/image"/><Relationship Id="rId7" Target="../media/image29.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1.gif" Type="http://schemas.openxmlformats.org/officeDocument/2006/relationships/image"/><Relationship Id="rId4" Target="../media/image30.gif" Type="http://schemas.openxmlformats.org/officeDocument/2006/relationships/image"/><Relationship Id="rId5" Target="../media/image31.gif" Type="http://schemas.openxmlformats.org/officeDocument/2006/relationships/image"/><Relationship Id="rId6" Target="../media/image32.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gif" Type="http://schemas.openxmlformats.org/officeDocument/2006/relationships/image"/><Relationship Id="rId3" Target="../media/image4.gif" Type="http://schemas.openxmlformats.org/officeDocument/2006/relationships/image"/><Relationship Id="rId4" Target="../media/image3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1.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VAGZcYWKKaM.mp4" Type="http://schemas.openxmlformats.org/officeDocument/2006/relationships/video"/><Relationship Id="rId4" Target="../media/VAGZcYWKKaM.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gif" Type="http://schemas.openxmlformats.org/officeDocument/2006/relationships/image"/><Relationship Id="rId6" Target="../media/image10.gif" Type="http://schemas.openxmlformats.org/officeDocument/2006/relationships/image"/><Relationship Id="rId7" Target="../media/image11.gif" Type="http://schemas.openxmlformats.org/officeDocument/2006/relationships/image"/><Relationship Id="rId8" Target="../media/image12.gif" Type="http://schemas.openxmlformats.org/officeDocument/2006/relationships/image"/><Relationship Id="rId9" Target="../media/image13.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4.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1.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grpSp>
        <p:nvGrpSpPr>
          <p:cNvPr name="Group 2" id="2"/>
          <p:cNvGrpSpPr/>
          <p:nvPr/>
        </p:nvGrpSpPr>
        <p:grpSpPr>
          <a:xfrm rot="0">
            <a:off x="1028700" y="3175962"/>
            <a:ext cx="15555091" cy="4301472"/>
            <a:chOff x="0" y="0"/>
            <a:chExt cx="20740121" cy="5735296"/>
          </a:xfrm>
        </p:grpSpPr>
        <p:sp>
          <p:nvSpPr>
            <p:cNvPr name="TextBox 3" id="3"/>
            <p:cNvSpPr txBox="true"/>
            <p:nvPr/>
          </p:nvSpPr>
          <p:spPr>
            <a:xfrm rot="0">
              <a:off x="0" y="1423658"/>
              <a:ext cx="20740121" cy="2540000"/>
            </a:xfrm>
            <a:prstGeom prst="rect">
              <a:avLst/>
            </a:prstGeom>
          </p:spPr>
          <p:txBody>
            <a:bodyPr anchor="t" rtlCol="false" tIns="0" lIns="0" bIns="0" rIns="0">
              <a:spAutoFit/>
            </a:bodyPr>
            <a:lstStyle/>
            <a:p>
              <a:pPr algn="ctr">
                <a:lnSpc>
                  <a:spcPts val="15000"/>
                </a:lnSpc>
              </a:pPr>
              <a:r>
                <a:rPr lang="en-US" sz="12500">
                  <a:solidFill>
                    <a:srgbClr val="FFFAEF"/>
                  </a:solidFill>
                  <a:latin typeface="Baloo"/>
                  <a:ea typeface="Baloo"/>
                  <a:cs typeface="Baloo"/>
                  <a:sym typeface="Baloo"/>
                </a:rPr>
                <a:t>MemoRAG</a:t>
              </a:r>
            </a:p>
          </p:txBody>
        </p:sp>
        <p:sp>
          <p:nvSpPr>
            <p:cNvPr name="TextBox 4" id="4"/>
            <p:cNvSpPr txBox="true"/>
            <p:nvPr/>
          </p:nvSpPr>
          <p:spPr>
            <a:xfrm rot="0">
              <a:off x="0" y="4838958"/>
              <a:ext cx="20740121" cy="902547"/>
            </a:xfrm>
            <a:prstGeom prst="rect">
              <a:avLst/>
            </a:prstGeom>
          </p:spPr>
          <p:txBody>
            <a:bodyPr anchor="t" rtlCol="false" tIns="0" lIns="0" bIns="0" rIns="0">
              <a:spAutoFit/>
            </a:bodyPr>
            <a:lstStyle/>
            <a:p>
              <a:pPr algn="ctr">
                <a:lnSpc>
                  <a:spcPts val="5740"/>
                </a:lnSpc>
              </a:pPr>
              <a:r>
                <a:rPr lang="en-US" sz="4100">
                  <a:solidFill>
                    <a:srgbClr val="FFFAEF"/>
                  </a:solidFill>
                  <a:latin typeface="Clear Sans"/>
                  <a:ea typeface="Clear Sans"/>
                  <a:cs typeface="Clear Sans"/>
                  <a:sym typeface="Clear Sans"/>
                </a:rPr>
                <a:t>Lý Quốc Thành - 3121411194 - DCT121C5</a:t>
              </a:r>
            </a:p>
          </p:txBody>
        </p:sp>
        <p:sp>
          <p:nvSpPr>
            <p:cNvPr name="TextBox 5" id="5"/>
            <p:cNvSpPr txBox="true"/>
            <p:nvPr/>
          </p:nvSpPr>
          <p:spPr>
            <a:xfrm rot="0">
              <a:off x="0" y="-79304"/>
              <a:ext cx="20740121" cy="880534"/>
            </a:xfrm>
            <a:prstGeom prst="rect">
              <a:avLst/>
            </a:prstGeom>
          </p:spPr>
          <p:txBody>
            <a:bodyPr anchor="t" rtlCol="false" tIns="0" lIns="0" bIns="0" rIns="0">
              <a:spAutoFit/>
            </a:bodyPr>
            <a:lstStyle/>
            <a:p>
              <a:pPr algn="ctr">
                <a:lnSpc>
                  <a:spcPts val="5599"/>
                </a:lnSpc>
              </a:pPr>
              <a:r>
                <a:rPr lang="en-US" sz="3999">
                  <a:solidFill>
                    <a:srgbClr val="FFFAEF"/>
                  </a:solidFill>
                  <a:latin typeface="Clear Sans"/>
                  <a:ea typeface="Clear Sans"/>
                  <a:cs typeface="Clear Sans"/>
                  <a:sym typeface="Clear Sans"/>
                </a:rPr>
                <a:t>Xử lý ngôn ngữ tự nhiên</a:t>
              </a:r>
            </a:p>
          </p:txBody>
        </p:sp>
      </p:grpSp>
      <p:pic>
        <p:nvPicPr>
          <p:cNvPr name="Picture 6" id="6"/>
          <p:cNvPicPr>
            <a:picLocks noChangeAspect="true"/>
          </p:cNvPicPr>
          <p:nvPr/>
        </p:nvPicPr>
        <p:blipFill>
          <a:blip r:embed="rId2"/>
          <a:srcRect l="64771" t="21970" r="0" b="0"/>
          <a:stretch>
            <a:fillRect/>
          </a:stretch>
        </p:blipFill>
        <p:spPr>
          <a:xfrm flipH="false" flipV="false" rot="5400000">
            <a:off x="2310738" y="4172522"/>
            <a:ext cx="3803740" cy="8425216"/>
          </a:xfrm>
          <a:prstGeom prst="rect">
            <a:avLst/>
          </a:prstGeom>
        </p:spPr>
      </p:pic>
      <p:grpSp>
        <p:nvGrpSpPr>
          <p:cNvPr name="Group 7" id="7"/>
          <p:cNvGrpSpPr/>
          <p:nvPr/>
        </p:nvGrpSpPr>
        <p:grpSpPr>
          <a:xfrm rot="0">
            <a:off x="1028700" y="1028700"/>
            <a:ext cx="367402" cy="346352"/>
            <a:chOff x="0" y="0"/>
            <a:chExt cx="489869" cy="461803"/>
          </a:xfrm>
        </p:grpSpPr>
        <p:sp>
          <p:nvSpPr>
            <p:cNvPr name="AutoShape 8" id="8"/>
            <p:cNvSpPr/>
            <p:nvPr/>
          </p:nvSpPr>
          <p:spPr>
            <a:xfrm rot="0">
              <a:off x="0" y="0"/>
              <a:ext cx="489869" cy="0"/>
            </a:xfrm>
            <a:prstGeom prst="line">
              <a:avLst/>
            </a:prstGeom>
            <a:ln cap="rnd" w="50800">
              <a:solidFill>
                <a:srgbClr val="FFFAEF"/>
              </a:solidFill>
              <a:prstDash val="solid"/>
              <a:headEnd type="none" len="sm" w="sm"/>
              <a:tailEnd type="none" len="sm" w="sm"/>
            </a:ln>
          </p:spPr>
        </p:sp>
        <p:sp>
          <p:nvSpPr>
            <p:cNvPr name="AutoShape 9" id="9"/>
            <p:cNvSpPr/>
            <p:nvPr/>
          </p:nvSpPr>
          <p:spPr>
            <a:xfrm rot="0">
              <a:off x="0" y="205275"/>
              <a:ext cx="489869" cy="0"/>
            </a:xfrm>
            <a:prstGeom prst="line">
              <a:avLst/>
            </a:prstGeom>
            <a:ln cap="rnd" w="50800">
              <a:solidFill>
                <a:srgbClr val="FFFAEF"/>
              </a:solidFill>
              <a:prstDash val="solid"/>
              <a:headEnd type="none" len="sm" w="sm"/>
              <a:tailEnd type="none" len="sm" w="sm"/>
            </a:ln>
          </p:spPr>
        </p:sp>
        <p:sp>
          <p:nvSpPr>
            <p:cNvPr name="AutoShape 10" id="10"/>
            <p:cNvSpPr/>
            <p:nvPr/>
          </p:nvSpPr>
          <p:spPr>
            <a:xfrm rot="0">
              <a:off x="0" y="410931"/>
              <a:ext cx="489869" cy="0"/>
            </a:xfrm>
            <a:prstGeom prst="line">
              <a:avLst/>
            </a:prstGeom>
            <a:ln cap="rnd" w="50800">
              <a:solidFill>
                <a:srgbClr val="FFFAEF"/>
              </a:solidFill>
              <a:prstDash val="solid"/>
              <a:headEnd type="none" len="sm" w="sm"/>
              <a:tailEnd type="none" len="sm" w="sm"/>
            </a:ln>
          </p:spPr>
        </p:sp>
      </p:grpSp>
      <p:grpSp>
        <p:nvGrpSpPr>
          <p:cNvPr name="Group 11" id="11"/>
          <p:cNvGrpSpPr/>
          <p:nvPr/>
        </p:nvGrpSpPr>
        <p:grpSpPr>
          <a:xfrm rot="0">
            <a:off x="16356600" y="9076225"/>
            <a:ext cx="902700" cy="182075"/>
            <a:chOff x="0" y="0"/>
            <a:chExt cx="2128209" cy="429260"/>
          </a:xfrm>
        </p:grpSpPr>
        <p:sp>
          <p:nvSpPr>
            <p:cNvPr name="Freeform 12" id="12"/>
            <p:cNvSpPr/>
            <p:nvPr/>
          </p:nvSpPr>
          <p:spPr>
            <a:xfrm flipH="false" flipV="false" rot="0">
              <a:off x="0" y="-5080"/>
              <a:ext cx="2128209" cy="434340"/>
            </a:xfrm>
            <a:custGeom>
              <a:avLst/>
              <a:gdLst/>
              <a:ahLst/>
              <a:cxnLst/>
              <a:rect r="r" b="b" t="t" l="l"/>
              <a:pathLst>
                <a:path h="434340" w="2128209">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name="Picture 13" id="13"/>
          <p:cNvPicPr>
            <a:picLocks noChangeAspect="true"/>
          </p:cNvPicPr>
          <p:nvPr/>
        </p:nvPicPr>
        <p:blipFill>
          <a:blip r:embed="rId3"/>
          <a:srcRect l="0" t="0" r="0" b="0"/>
          <a:stretch>
            <a:fillRect/>
          </a:stretch>
        </p:blipFill>
        <p:spPr>
          <a:xfrm flipH="false" flipV="false" rot="-7094170">
            <a:off x="14148180" y="-2590072"/>
            <a:ext cx="7036829" cy="7237544"/>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607063" y="-2598369"/>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432399">
            <a:off x="-2274200" y="5472207"/>
            <a:ext cx="8964268" cy="8506586"/>
          </a:xfrm>
          <a:prstGeom prst="rect">
            <a:avLst/>
          </a:prstGeom>
        </p:spPr>
      </p:pic>
      <p:sp>
        <p:nvSpPr>
          <p:cNvPr name="TextBox 4" id="4"/>
          <p:cNvSpPr txBox="true"/>
          <p:nvPr/>
        </p:nvSpPr>
        <p:spPr>
          <a:xfrm rot="0">
            <a:off x="5808230" y="613563"/>
            <a:ext cx="12316158" cy="3289300"/>
          </a:xfrm>
          <a:prstGeom prst="rect">
            <a:avLst/>
          </a:prstGeom>
        </p:spPr>
        <p:txBody>
          <a:bodyPr anchor="t" rtlCol="false" tIns="0" lIns="0" bIns="0" rIns="0">
            <a:spAutoFit/>
          </a:bodyPr>
          <a:lstStyle/>
          <a:p>
            <a:pPr algn="ctr">
              <a:lnSpc>
                <a:spcPts val="5199"/>
              </a:lnSpc>
              <a:spcBef>
                <a:spcPct val="0"/>
              </a:spcBef>
            </a:pPr>
            <a:r>
              <a:rPr lang="en-US" sz="3999">
                <a:solidFill>
                  <a:srgbClr val="000000"/>
                </a:solidFill>
                <a:latin typeface="Baloo"/>
                <a:ea typeface="Baloo"/>
                <a:cs typeface="Baloo"/>
                <a:sym typeface="Baloo"/>
              </a:rPr>
              <a:t>3.  </a:t>
            </a:r>
            <a:r>
              <a:rPr lang="en-US" sz="3999">
                <a:solidFill>
                  <a:srgbClr val="000000"/>
                </a:solidFill>
                <a:latin typeface="Baloo"/>
                <a:ea typeface="Baloo"/>
                <a:cs typeface="Baloo"/>
                <a:sym typeface="Baloo"/>
              </a:rPr>
              <a:t>Cập nhật và sử dụng bộ nhớ:</a:t>
            </a:r>
          </a:p>
          <a:p>
            <a:pPr algn="ctr">
              <a:lnSpc>
                <a:spcPts val="5199"/>
              </a:lnSpc>
              <a:spcBef>
                <a:spcPct val="0"/>
              </a:spcBef>
            </a:pPr>
          </a:p>
          <a:p>
            <a:pPr algn="ctr" marL="647703" indent="-323852" lvl="1">
              <a:lnSpc>
                <a:spcPts val="3900"/>
              </a:lnSpc>
              <a:spcBef>
                <a:spcPct val="0"/>
              </a:spcBef>
              <a:buFont typeface="Arial"/>
              <a:buChar char="•"/>
            </a:pPr>
            <a:r>
              <a:rPr lang="en-US" sz="3000">
                <a:solidFill>
                  <a:srgbClr val="000000"/>
                </a:solidFill>
                <a:latin typeface="Clear Sans"/>
                <a:ea typeface="Clear Sans"/>
                <a:cs typeface="Clear Sans"/>
                <a:sym typeface="Clear Sans"/>
              </a:rPr>
              <a:t>Thông tin truy xuất được lưu vào một không gian bộ nhớ dài hạn.</a:t>
            </a:r>
          </a:p>
          <a:p>
            <a:pPr algn="ctr">
              <a:lnSpc>
                <a:spcPts val="3900"/>
              </a:lnSpc>
              <a:spcBef>
                <a:spcPct val="0"/>
              </a:spcBef>
            </a:pPr>
          </a:p>
          <a:p>
            <a:pPr algn="ctr" marL="647703" indent="-323852" lvl="1">
              <a:lnSpc>
                <a:spcPts val="3900"/>
              </a:lnSpc>
              <a:spcBef>
                <a:spcPct val="0"/>
              </a:spcBef>
              <a:buFont typeface="Arial"/>
              <a:buChar char="•"/>
            </a:pPr>
            <a:r>
              <a:rPr lang="en-US" sz="3000">
                <a:solidFill>
                  <a:srgbClr val="000000"/>
                </a:solidFill>
                <a:latin typeface="Clear Sans"/>
                <a:ea typeface="Clear Sans"/>
                <a:cs typeface="Clear Sans"/>
                <a:sym typeface="Clear Sans"/>
              </a:rPr>
              <a:t>Bộ nhớ lưu trữ các dữ liệu quan trọng và ngữ cảnh của các truy vấn trước để sử dụng trong các lần truy vấn tiếp theo.</a:t>
            </a:r>
          </a:p>
        </p:txBody>
      </p:sp>
      <p:sp>
        <p:nvSpPr>
          <p:cNvPr name="TextBox 5" id="5"/>
          <p:cNvSpPr txBox="true"/>
          <p:nvPr/>
        </p:nvSpPr>
        <p:spPr>
          <a:xfrm rot="0">
            <a:off x="6544484" y="5159645"/>
            <a:ext cx="11579903" cy="4847590"/>
          </a:xfrm>
          <a:prstGeom prst="rect">
            <a:avLst/>
          </a:prstGeom>
        </p:spPr>
        <p:txBody>
          <a:bodyPr anchor="t" rtlCol="false" tIns="0" lIns="0" bIns="0" rIns="0">
            <a:spAutoFit/>
          </a:bodyPr>
          <a:lstStyle/>
          <a:p>
            <a:pPr algn="ctr">
              <a:lnSpc>
                <a:spcPts val="5199"/>
              </a:lnSpc>
              <a:spcBef>
                <a:spcPct val="0"/>
              </a:spcBef>
            </a:pPr>
            <a:r>
              <a:rPr lang="en-US" sz="3999">
                <a:solidFill>
                  <a:srgbClr val="000000"/>
                </a:solidFill>
                <a:latin typeface="Baloo"/>
                <a:ea typeface="Baloo"/>
                <a:cs typeface="Baloo"/>
                <a:sym typeface="Baloo"/>
              </a:rPr>
              <a:t>4.  </a:t>
            </a:r>
            <a:r>
              <a:rPr lang="en-US" sz="3999">
                <a:solidFill>
                  <a:srgbClr val="000000"/>
                </a:solidFill>
                <a:latin typeface="Baloo"/>
                <a:ea typeface="Baloo"/>
                <a:cs typeface="Baloo"/>
                <a:sym typeface="Baloo"/>
              </a:rPr>
              <a:t>Tạo phản hồi:</a:t>
            </a:r>
          </a:p>
          <a:p>
            <a:pPr algn="ctr">
              <a:lnSpc>
                <a:spcPts val="5199"/>
              </a:lnSpc>
              <a:spcBef>
                <a:spcPct val="0"/>
              </a:spcBef>
            </a:pPr>
          </a:p>
          <a:p>
            <a:pPr algn="ctr" marL="777240" indent="-388620" lvl="1">
              <a:lnSpc>
                <a:spcPts val="4680"/>
              </a:lnSpc>
              <a:spcBef>
                <a:spcPct val="0"/>
              </a:spcBef>
              <a:buFont typeface="Arial"/>
              <a:buChar char="•"/>
            </a:pPr>
            <a:r>
              <a:rPr lang="en-US" sz="3600">
                <a:solidFill>
                  <a:srgbClr val="000000"/>
                </a:solidFill>
                <a:latin typeface="Clear Sans"/>
                <a:ea typeface="Clear Sans"/>
                <a:cs typeface="Clear Sans"/>
                <a:sym typeface="Clear Sans"/>
              </a:rPr>
              <a:t>Sử dụng GPT hoặc các mô hình ngôn ngữ lớn để tạo phản hồi dựa trên thông tin đã truy xuất và dữ liệu trong bộ nhớ.</a:t>
            </a:r>
          </a:p>
          <a:p>
            <a:pPr algn="ctr" marL="777240" indent="-388620" lvl="1">
              <a:lnSpc>
                <a:spcPts val="4680"/>
              </a:lnSpc>
              <a:spcBef>
                <a:spcPct val="0"/>
              </a:spcBef>
              <a:buFont typeface="Arial"/>
              <a:buChar char="•"/>
            </a:pPr>
            <a:r>
              <a:rPr lang="en-US" sz="3600">
                <a:solidFill>
                  <a:srgbClr val="000000"/>
                </a:solidFill>
                <a:latin typeface="Clear Sans"/>
                <a:ea typeface="Clear Sans"/>
                <a:cs typeface="Clear Sans"/>
                <a:sym typeface="Clear Sans"/>
              </a:rPr>
              <a:t>Ví dụ: "AI đã cải thiện giáo dục thông qua các công cụ như chatbot học tập và phân tích dữ liệu sinh viên."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0">
            <a:off x="1635241" y="0"/>
            <a:ext cx="15017518" cy="10287000"/>
          </a:xfrm>
          <a:custGeom>
            <a:avLst/>
            <a:gdLst/>
            <a:ahLst/>
            <a:cxnLst/>
            <a:rect r="r" b="b" t="t" l="l"/>
            <a:pathLst>
              <a:path h="10287000" w="15017518">
                <a:moveTo>
                  <a:pt x="0" y="0"/>
                </a:moveTo>
                <a:lnTo>
                  <a:pt x="15017518" y="0"/>
                </a:lnTo>
                <a:lnTo>
                  <a:pt x="15017518" y="10287000"/>
                </a:lnTo>
                <a:lnTo>
                  <a:pt x="0" y="102870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831803">
            <a:off x="4106764" y="834744"/>
            <a:ext cx="9133702" cy="8617511"/>
          </a:xfrm>
          <a:prstGeom prst="rect">
            <a:avLst/>
          </a:prstGeom>
        </p:spPr>
      </p:pic>
      <p:sp>
        <p:nvSpPr>
          <p:cNvPr name="TextBox 3" id="3"/>
          <p:cNvSpPr txBox="true"/>
          <p:nvPr/>
        </p:nvSpPr>
        <p:spPr>
          <a:xfrm rot="0">
            <a:off x="5925938" y="3647526"/>
            <a:ext cx="6436125" cy="2190750"/>
          </a:xfrm>
          <a:prstGeom prst="rect">
            <a:avLst/>
          </a:prstGeom>
        </p:spPr>
        <p:txBody>
          <a:bodyPr anchor="t" rtlCol="false" tIns="0" lIns="0" bIns="0" rIns="0">
            <a:spAutoFit/>
          </a:bodyPr>
          <a:lstStyle/>
          <a:p>
            <a:pPr algn="l">
              <a:lnSpc>
                <a:spcPts val="8640"/>
              </a:lnSpc>
            </a:pPr>
            <a:r>
              <a:rPr lang="en-US" sz="7200">
                <a:solidFill>
                  <a:srgbClr val="000000"/>
                </a:solidFill>
                <a:latin typeface="Baloo"/>
                <a:ea typeface="Baloo"/>
                <a:cs typeface="Baloo"/>
                <a:sym typeface="Baloo"/>
              </a:rPr>
              <a:t>Kiểm nghiệm chương trình</a:t>
            </a:r>
          </a:p>
        </p:txBody>
      </p:sp>
      <p:sp>
        <p:nvSpPr>
          <p:cNvPr name="Freeform 4" id="4"/>
          <p:cNvSpPr/>
          <p:nvPr/>
        </p:nvSpPr>
        <p:spPr>
          <a:xfrm flipH="false" flipV="false" rot="5820624">
            <a:off x="-989295" y="-1624094"/>
            <a:ext cx="4514573" cy="5305588"/>
          </a:xfrm>
          <a:custGeom>
            <a:avLst/>
            <a:gdLst/>
            <a:ahLst/>
            <a:cxnLst/>
            <a:rect r="r" b="b" t="t" l="l"/>
            <a:pathLst>
              <a:path h="5305588" w="4514573">
                <a:moveTo>
                  <a:pt x="0" y="0"/>
                </a:moveTo>
                <a:lnTo>
                  <a:pt x="4514574" y="0"/>
                </a:lnTo>
                <a:lnTo>
                  <a:pt x="4514574" y="5305588"/>
                </a:lnTo>
                <a:lnTo>
                  <a:pt x="0" y="5305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0">
            <a:off x="1899819" y="1182185"/>
            <a:ext cx="14488363" cy="2897673"/>
          </a:xfrm>
          <a:custGeom>
            <a:avLst/>
            <a:gdLst/>
            <a:ahLst/>
            <a:cxnLst/>
            <a:rect r="r" b="b" t="t" l="l"/>
            <a:pathLst>
              <a:path h="2897673" w="14488363">
                <a:moveTo>
                  <a:pt x="0" y="0"/>
                </a:moveTo>
                <a:lnTo>
                  <a:pt x="14488362" y="0"/>
                </a:lnTo>
                <a:lnTo>
                  <a:pt x="14488362" y="2897672"/>
                </a:lnTo>
                <a:lnTo>
                  <a:pt x="0" y="2897672"/>
                </a:lnTo>
                <a:lnTo>
                  <a:pt x="0" y="0"/>
                </a:lnTo>
                <a:close/>
              </a:path>
            </a:pathLst>
          </a:custGeom>
          <a:blipFill>
            <a:blip r:embed="rId2"/>
            <a:stretch>
              <a:fillRect l="0" t="0" r="0" b="0"/>
            </a:stretch>
          </a:blipFill>
        </p:spPr>
      </p:sp>
      <p:sp>
        <p:nvSpPr>
          <p:cNvPr name="Freeform 3" id="3"/>
          <p:cNvSpPr/>
          <p:nvPr/>
        </p:nvSpPr>
        <p:spPr>
          <a:xfrm flipH="false" flipV="false" rot="0">
            <a:off x="1899819" y="5447497"/>
            <a:ext cx="14488363" cy="4563834"/>
          </a:xfrm>
          <a:custGeom>
            <a:avLst/>
            <a:gdLst/>
            <a:ahLst/>
            <a:cxnLst/>
            <a:rect r="r" b="b" t="t" l="l"/>
            <a:pathLst>
              <a:path h="4563834" w="14488363">
                <a:moveTo>
                  <a:pt x="0" y="0"/>
                </a:moveTo>
                <a:lnTo>
                  <a:pt x="14488362" y="0"/>
                </a:lnTo>
                <a:lnTo>
                  <a:pt x="14488362" y="4563835"/>
                </a:lnTo>
                <a:lnTo>
                  <a:pt x="0" y="4563835"/>
                </a:lnTo>
                <a:lnTo>
                  <a:pt x="0" y="0"/>
                </a:lnTo>
                <a:close/>
              </a:path>
            </a:pathLst>
          </a:custGeom>
          <a:blipFill>
            <a:blip r:embed="rId3"/>
            <a:stretch>
              <a:fillRect l="0" t="0" r="0" b="0"/>
            </a:stretch>
          </a:blipFill>
        </p:spPr>
      </p:sp>
      <p:sp>
        <p:nvSpPr>
          <p:cNvPr name="TextBox 4" id="4"/>
          <p:cNvSpPr txBox="true"/>
          <p:nvPr/>
        </p:nvSpPr>
        <p:spPr>
          <a:xfrm rot="0">
            <a:off x="5086364" y="195163"/>
            <a:ext cx="7379018" cy="1301750"/>
          </a:xfrm>
          <a:prstGeom prst="rect">
            <a:avLst/>
          </a:prstGeom>
        </p:spPr>
        <p:txBody>
          <a:bodyPr anchor="t" rtlCol="false" tIns="0" lIns="0" bIns="0" rIns="0">
            <a:spAutoFit/>
          </a:bodyPr>
          <a:lstStyle/>
          <a:p>
            <a:pPr algn="ctr">
              <a:lnSpc>
                <a:spcPts val="5199"/>
              </a:lnSpc>
              <a:spcBef>
                <a:spcPct val="0"/>
              </a:spcBef>
            </a:pPr>
            <a:r>
              <a:rPr lang="en-US" sz="3999">
                <a:solidFill>
                  <a:srgbClr val="000000"/>
                </a:solidFill>
                <a:latin typeface="Baloo"/>
                <a:ea typeface="Baloo"/>
                <a:cs typeface="Baloo"/>
                <a:sym typeface="Baloo"/>
              </a:rPr>
              <a:t>Cài đặt các môi trường cần thiết</a:t>
            </a:r>
          </a:p>
          <a:p>
            <a:pPr algn="ctr">
              <a:lnSpc>
                <a:spcPts val="5199"/>
              </a:lnSpc>
              <a:spcBef>
                <a:spcPct val="0"/>
              </a:spcBef>
            </a:pPr>
            <a:r>
              <a:rPr lang="en-US" sz="3999">
                <a:solidFill>
                  <a:srgbClr val="000000"/>
                </a:solidFill>
                <a:latin typeface="Baloo"/>
                <a:ea typeface="Baloo"/>
                <a:cs typeface="Baloo"/>
                <a:sym typeface="Baloo"/>
              </a:rPr>
              <a:t> </a:t>
            </a:r>
          </a:p>
        </p:txBody>
      </p:sp>
      <p:sp>
        <p:nvSpPr>
          <p:cNvPr name="TextBox 5" id="5"/>
          <p:cNvSpPr txBox="true"/>
          <p:nvPr/>
        </p:nvSpPr>
        <p:spPr>
          <a:xfrm rot="0">
            <a:off x="4084453" y="4421972"/>
            <a:ext cx="9382839" cy="644525"/>
          </a:xfrm>
          <a:prstGeom prst="rect">
            <a:avLst/>
          </a:prstGeom>
        </p:spPr>
        <p:txBody>
          <a:bodyPr anchor="t" rtlCol="false" tIns="0" lIns="0" bIns="0" rIns="0">
            <a:spAutoFit/>
          </a:bodyPr>
          <a:lstStyle/>
          <a:p>
            <a:pPr algn="ctr">
              <a:lnSpc>
                <a:spcPts val="5199"/>
              </a:lnSpc>
              <a:spcBef>
                <a:spcPct val="0"/>
              </a:spcBef>
            </a:pPr>
            <a:r>
              <a:rPr lang="en-US" sz="3999">
                <a:solidFill>
                  <a:srgbClr val="000000"/>
                </a:solidFill>
                <a:latin typeface="Baloo"/>
                <a:ea typeface="Baloo"/>
                <a:cs typeface="Baloo"/>
                <a:sym typeface="Baloo"/>
              </a:rPr>
              <a:t>Cài đặt mô hình memorag-qwen2-7b-inst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0">
            <a:off x="3082022" y="1347775"/>
            <a:ext cx="11852415" cy="8489292"/>
          </a:xfrm>
          <a:custGeom>
            <a:avLst/>
            <a:gdLst/>
            <a:ahLst/>
            <a:cxnLst/>
            <a:rect r="r" b="b" t="t" l="l"/>
            <a:pathLst>
              <a:path h="8489292" w="11852415">
                <a:moveTo>
                  <a:pt x="0" y="0"/>
                </a:moveTo>
                <a:lnTo>
                  <a:pt x="11852415" y="0"/>
                </a:lnTo>
                <a:lnTo>
                  <a:pt x="11852415" y="8489292"/>
                </a:lnTo>
                <a:lnTo>
                  <a:pt x="0" y="8489292"/>
                </a:lnTo>
                <a:lnTo>
                  <a:pt x="0" y="0"/>
                </a:lnTo>
                <a:close/>
              </a:path>
            </a:pathLst>
          </a:custGeom>
          <a:blipFill>
            <a:blip r:embed="rId2"/>
            <a:stretch>
              <a:fillRect l="0" t="0" r="0" b="0"/>
            </a:stretch>
          </a:blipFill>
        </p:spPr>
      </p:sp>
      <p:sp>
        <p:nvSpPr>
          <p:cNvPr name="TextBox 3" id="3"/>
          <p:cNvSpPr txBox="true"/>
          <p:nvPr/>
        </p:nvSpPr>
        <p:spPr>
          <a:xfrm rot="0">
            <a:off x="3923883" y="445770"/>
            <a:ext cx="10440234" cy="582930"/>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Baloo"/>
                <a:ea typeface="Baloo"/>
                <a:cs typeface="Baloo"/>
                <a:sym typeface="Baloo"/>
              </a:rPr>
              <a:t>D</a:t>
            </a:r>
            <a:r>
              <a:rPr lang="en-US" sz="3600">
                <a:solidFill>
                  <a:srgbClr val="000000"/>
                </a:solidFill>
                <a:latin typeface="Baloo"/>
                <a:ea typeface="Baloo"/>
                <a:cs typeface="Baloo"/>
                <a:sym typeface="Baloo"/>
              </a:rPr>
              <a:t>ữ liệu văn bản một nửa cuốn sách “Harry Potter”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0">
            <a:off x="0" y="3852564"/>
            <a:ext cx="18288000" cy="4914900"/>
          </a:xfrm>
          <a:custGeom>
            <a:avLst/>
            <a:gdLst/>
            <a:ahLst/>
            <a:cxnLst/>
            <a:rect r="r" b="b" t="t" l="l"/>
            <a:pathLst>
              <a:path h="4914900" w="18288000">
                <a:moveTo>
                  <a:pt x="0" y="0"/>
                </a:moveTo>
                <a:lnTo>
                  <a:pt x="18288000" y="0"/>
                </a:lnTo>
                <a:lnTo>
                  <a:pt x="18288000" y="4914900"/>
                </a:lnTo>
                <a:lnTo>
                  <a:pt x="0" y="4914900"/>
                </a:lnTo>
                <a:lnTo>
                  <a:pt x="0" y="0"/>
                </a:lnTo>
                <a:close/>
              </a:path>
            </a:pathLst>
          </a:custGeom>
          <a:blipFill>
            <a:blip r:embed="rId2"/>
            <a:stretch>
              <a:fillRect l="0" t="0" r="0" b="0"/>
            </a:stretch>
          </a:blipFill>
        </p:spPr>
      </p:sp>
      <p:sp>
        <p:nvSpPr>
          <p:cNvPr name="TextBox 3" id="3"/>
          <p:cNvSpPr txBox="true"/>
          <p:nvPr/>
        </p:nvSpPr>
        <p:spPr>
          <a:xfrm rot="0">
            <a:off x="5042773" y="1198178"/>
            <a:ext cx="8202454" cy="644525"/>
          </a:xfrm>
          <a:prstGeom prst="rect">
            <a:avLst/>
          </a:prstGeom>
        </p:spPr>
        <p:txBody>
          <a:bodyPr anchor="t" rtlCol="false" tIns="0" lIns="0" bIns="0" rIns="0">
            <a:spAutoFit/>
          </a:bodyPr>
          <a:lstStyle/>
          <a:p>
            <a:pPr algn="ctr">
              <a:lnSpc>
                <a:spcPts val="5199"/>
              </a:lnSpc>
              <a:spcBef>
                <a:spcPct val="0"/>
              </a:spcBef>
            </a:pPr>
            <a:r>
              <a:rPr lang="en-US" sz="3999">
                <a:solidFill>
                  <a:srgbClr val="000000"/>
                </a:solidFill>
                <a:latin typeface="Baloo"/>
                <a:ea typeface="Baloo"/>
                <a:cs typeface="Baloo"/>
                <a:sym typeface="Baloo"/>
              </a:rPr>
              <a:t>Thực hiện QA (Question Answering)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0">
            <a:off x="0" y="3214975"/>
            <a:ext cx="18288000" cy="5783580"/>
          </a:xfrm>
          <a:custGeom>
            <a:avLst/>
            <a:gdLst/>
            <a:ahLst/>
            <a:cxnLst/>
            <a:rect r="r" b="b" t="t" l="l"/>
            <a:pathLst>
              <a:path h="5783580" w="18288000">
                <a:moveTo>
                  <a:pt x="0" y="0"/>
                </a:moveTo>
                <a:lnTo>
                  <a:pt x="18288000" y="0"/>
                </a:lnTo>
                <a:lnTo>
                  <a:pt x="18288000" y="5783580"/>
                </a:lnTo>
                <a:lnTo>
                  <a:pt x="0" y="5783580"/>
                </a:lnTo>
                <a:lnTo>
                  <a:pt x="0" y="0"/>
                </a:lnTo>
                <a:close/>
              </a:path>
            </a:pathLst>
          </a:custGeom>
          <a:blipFill>
            <a:blip r:embed="rId2"/>
            <a:stretch>
              <a:fillRect l="0" t="0" r="0" b="0"/>
            </a:stretch>
          </a:blipFill>
        </p:spPr>
      </p:sp>
      <p:sp>
        <p:nvSpPr>
          <p:cNvPr name="TextBox 3" id="3"/>
          <p:cNvSpPr txBox="true"/>
          <p:nvPr/>
        </p:nvSpPr>
        <p:spPr>
          <a:xfrm rot="0">
            <a:off x="5760779" y="1258597"/>
            <a:ext cx="6766441" cy="644525"/>
          </a:xfrm>
          <a:prstGeom prst="rect">
            <a:avLst/>
          </a:prstGeom>
        </p:spPr>
        <p:txBody>
          <a:bodyPr anchor="t" rtlCol="false" tIns="0" lIns="0" bIns="0" rIns="0">
            <a:spAutoFit/>
          </a:bodyPr>
          <a:lstStyle/>
          <a:p>
            <a:pPr algn="ctr">
              <a:lnSpc>
                <a:spcPts val="5199"/>
              </a:lnSpc>
              <a:spcBef>
                <a:spcPct val="0"/>
              </a:spcBef>
            </a:pPr>
            <a:r>
              <a:rPr lang="en-US" sz="3999">
                <a:solidFill>
                  <a:srgbClr val="000000"/>
                </a:solidFill>
                <a:latin typeface="Baloo"/>
                <a:ea typeface="Baloo"/>
                <a:cs typeface="Baloo"/>
                <a:sym typeface="Baloo"/>
              </a:rPr>
              <a:t>Thực hiện truy xuất thông tin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10800000">
            <a:off x="0" y="-32502"/>
            <a:ext cx="3468258" cy="3089052"/>
          </a:xfrm>
          <a:prstGeom prst="rect">
            <a:avLst/>
          </a:prstGeom>
        </p:spPr>
      </p:pic>
      <p:sp>
        <p:nvSpPr>
          <p:cNvPr name="TextBox 3" id="3"/>
          <p:cNvSpPr txBox="true"/>
          <p:nvPr/>
        </p:nvSpPr>
        <p:spPr>
          <a:xfrm rot="0">
            <a:off x="4386149" y="5105400"/>
            <a:ext cx="4757851" cy="294513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Bộ n</a:t>
            </a:r>
            <a:r>
              <a:rPr lang="en-US" sz="3600">
                <a:solidFill>
                  <a:srgbClr val="000000"/>
                </a:solidFill>
                <a:latin typeface="Baloo"/>
                <a:ea typeface="Baloo"/>
                <a:cs typeface="Baloo"/>
                <a:sym typeface="Baloo"/>
              </a:rPr>
              <a:t>hớ dài hạn: Ghi nhớ ngữ cảnh và thông tin để sử dụng liên tục.</a:t>
            </a:r>
          </a:p>
          <a:p>
            <a:pPr algn="ctr">
              <a:lnSpc>
                <a:spcPts val="4680"/>
              </a:lnSpc>
            </a:pPr>
          </a:p>
        </p:txBody>
      </p:sp>
      <p:sp>
        <p:nvSpPr>
          <p:cNvPr name="TextBox 4" id="4"/>
          <p:cNvSpPr txBox="true"/>
          <p:nvPr/>
        </p:nvSpPr>
        <p:spPr>
          <a:xfrm rot="0">
            <a:off x="9144000" y="5105400"/>
            <a:ext cx="4246563" cy="294513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P</a:t>
            </a:r>
            <a:r>
              <a:rPr lang="en-US" sz="3600">
                <a:solidFill>
                  <a:srgbClr val="000000"/>
                </a:solidFill>
                <a:latin typeface="Baloo"/>
                <a:ea typeface="Baloo"/>
                <a:cs typeface="Baloo"/>
                <a:sym typeface="Baloo"/>
              </a:rPr>
              <a:t>hản hồi chính xác: Tạo ra câu trả lời đầy đủ và phù hợp hơn với câu hỏi phức tạp.</a:t>
            </a:r>
          </a:p>
        </p:txBody>
      </p:sp>
      <p:grpSp>
        <p:nvGrpSpPr>
          <p:cNvPr name="Group 5" id="5"/>
          <p:cNvGrpSpPr/>
          <p:nvPr/>
        </p:nvGrpSpPr>
        <p:grpSpPr>
          <a:xfrm rot="0">
            <a:off x="1028700" y="1028700"/>
            <a:ext cx="367402" cy="346352"/>
            <a:chOff x="0" y="0"/>
            <a:chExt cx="489869" cy="461803"/>
          </a:xfrm>
        </p:grpSpPr>
        <p:sp>
          <p:nvSpPr>
            <p:cNvPr name="AutoShape 6" id="6"/>
            <p:cNvSpPr/>
            <p:nvPr/>
          </p:nvSpPr>
          <p:spPr>
            <a:xfrm rot="0">
              <a:off x="0" y="0"/>
              <a:ext cx="489869" cy="0"/>
            </a:xfrm>
            <a:prstGeom prst="line">
              <a:avLst/>
            </a:prstGeom>
            <a:ln cap="rnd" w="50872">
              <a:solidFill>
                <a:srgbClr val="000000"/>
              </a:solidFill>
              <a:prstDash val="solid"/>
              <a:headEnd type="none" len="sm" w="sm"/>
              <a:tailEnd type="none" len="sm" w="sm"/>
            </a:ln>
          </p:spPr>
        </p:sp>
        <p:sp>
          <p:nvSpPr>
            <p:cNvPr name="AutoShape 7" id="7"/>
            <p:cNvSpPr/>
            <p:nvPr/>
          </p:nvSpPr>
          <p:spPr>
            <a:xfrm rot="0">
              <a:off x="0" y="205275"/>
              <a:ext cx="489869" cy="0"/>
            </a:xfrm>
            <a:prstGeom prst="line">
              <a:avLst/>
            </a:prstGeom>
            <a:ln cap="rnd" w="50872">
              <a:solidFill>
                <a:srgbClr val="000000"/>
              </a:solidFill>
              <a:prstDash val="solid"/>
              <a:headEnd type="none" len="sm" w="sm"/>
              <a:tailEnd type="none" len="sm" w="sm"/>
            </a:ln>
          </p:spPr>
        </p:sp>
        <p:sp>
          <p:nvSpPr>
            <p:cNvPr name="AutoShape 8" id="8"/>
            <p:cNvSpPr/>
            <p:nvPr/>
          </p:nvSpPr>
          <p:spPr>
            <a:xfrm rot="0">
              <a:off x="0" y="410931"/>
              <a:ext cx="489869" cy="0"/>
            </a:xfrm>
            <a:prstGeom prst="line">
              <a:avLst/>
            </a:prstGeom>
            <a:ln cap="rnd" w="50872">
              <a:solidFill>
                <a:srgbClr val="000000"/>
              </a:solidFill>
              <a:prstDash val="solid"/>
              <a:headEnd type="none" len="sm" w="sm"/>
              <a:tailEnd type="none" len="sm" w="sm"/>
            </a:ln>
          </p:spPr>
        </p:sp>
      </p:grpSp>
      <p:pic>
        <p:nvPicPr>
          <p:cNvPr name="Picture 9" id="9"/>
          <p:cNvPicPr>
            <a:picLocks noChangeAspect="true"/>
          </p:cNvPicPr>
          <p:nvPr/>
        </p:nvPicPr>
        <p:blipFill>
          <a:blip r:embed="rId3"/>
          <a:srcRect l="70477" t="23497" r="0" b="0"/>
          <a:stretch>
            <a:fillRect/>
          </a:stretch>
        </p:blipFill>
        <p:spPr>
          <a:xfrm flipH="true" flipV="false" rot="-5400000">
            <a:off x="12514025" y="4901485"/>
            <a:ext cx="3215480" cy="8332470"/>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1989428" y="3817531"/>
            <a:ext cx="549281" cy="825642"/>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10898521" y="3967182"/>
            <a:ext cx="737522" cy="675990"/>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6433273" y="3817531"/>
            <a:ext cx="663603" cy="913762"/>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15626212" y="3967182"/>
            <a:ext cx="771829" cy="764111"/>
          </a:xfrm>
          <a:prstGeom prst="rect">
            <a:avLst/>
          </a:prstGeom>
        </p:spPr>
      </p:pic>
      <p:sp>
        <p:nvSpPr>
          <p:cNvPr name="TextBox 14" id="14"/>
          <p:cNvSpPr txBox="true"/>
          <p:nvPr/>
        </p:nvSpPr>
        <p:spPr>
          <a:xfrm rot="0">
            <a:off x="2766577" y="1907944"/>
            <a:ext cx="12754846"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Baloo"/>
                <a:ea typeface="Baloo"/>
                <a:cs typeface="Baloo"/>
                <a:sym typeface="Baloo"/>
              </a:rPr>
              <a:t>Ưu điểm của MemoRAG</a:t>
            </a:r>
          </a:p>
        </p:txBody>
      </p:sp>
      <p:sp>
        <p:nvSpPr>
          <p:cNvPr name="TextBox 15" id="15"/>
          <p:cNvSpPr txBox="true"/>
          <p:nvPr/>
        </p:nvSpPr>
        <p:spPr>
          <a:xfrm rot="0">
            <a:off x="0" y="5105400"/>
            <a:ext cx="4629628" cy="235458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Kết hợp thông tin động: Không giới hạn bởi dữ liệu tĩnh đã huấn luyện.</a:t>
            </a:r>
          </a:p>
        </p:txBody>
      </p:sp>
      <p:sp>
        <p:nvSpPr>
          <p:cNvPr name="TextBox 16" id="16"/>
          <p:cNvSpPr txBox="true"/>
          <p:nvPr/>
        </p:nvSpPr>
        <p:spPr>
          <a:xfrm rot="0">
            <a:off x="13736252" y="5105400"/>
            <a:ext cx="4551748" cy="2354580"/>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Baloo"/>
                <a:ea typeface="Baloo"/>
                <a:cs typeface="Baloo"/>
                <a:sym typeface="Baloo"/>
              </a:rPr>
              <a:t>Ứng dụng đa dạng: Trợ lý ảo, hệ thống hỏi đáp, quản lý tri thức.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0">
            <a:off x="14819742" y="7197948"/>
            <a:ext cx="3468258" cy="3089052"/>
          </a:xfrm>
          <a:prstGeom prst="rect">
            <a:avLst/>
          </a:prstGeom>
        </p:spPr>
      </p:pic>
      <p:pic>
        <p:nvPicPr>
          <p:cNvPr name="Picture 3" id="3"/>
          <p:cNvPicPr>
            <a:picLocks noChangeAspect="true"/>
          </p:cNvPicPr>
          <p:nvPr/>
        </p:nvPicPr>
        <p:blipFill>
          <a:blip r:embed="rId3"/>
          <a:srcRect l="70477" t="23497" r="0" b="0"/>
          <a:stretch>
            <a:fillRect/>
          </a:stretch>
        </p:blipFill>
        <p:spPr>
          <a:xfrm flipH="true" flipV="false" rot="5400000">
            <a:off x="2267816" y="-2558495"/>
            <a:ext cx="3215480" cy="83324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975570" y="3822386"/>
            <a:ext cx="843110" cy="921432"/>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640961" y="3843378"/>
            <a:ext cx="1006078" cy="900440"/>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4462659" y="3843378"/>
            <a:ext cx="1000488" cy="900440"/>
          </a:xfrm>
          <a:prstGeom prst="rect">
            <a:avLst/>
          </a:prstGeom>
        </p:spPr>
      </p:pic>
      <p:sp>
        <p:nvSpPr>
          <p:cNvPr name="TextBox 7" id="7"/>
          <p:cNvSpPr txBox="true"/>
          <p:nvPr/>
        </p:nvSpPr>
        <p:spPr>
          <a:xfrm rot="0">
            <a:off x="3032446" y="2051104"/>
            <a:ext cx="12754846"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Baloo"/>
                <a:ea typeface="Baloo"/>
                <a:cs typeface="Baloo"/>
                <a:sym typeface="Baloo"/>
              </a:rPr>
              <a:t>Hạn chế của MemoRAG</a:t>
            </a:r>
          </a:p>
        </p:txBody>
      </p:sp>
      <p:sp>
        <p:nvSpPr>
          <p:cNvPr name="TextBox 8" id="8"/>
          <p:cNvSpPr txBox="true"/>
          <p:nvPr/>
        </p:nvSpPr>
        <p:spPr>
          <a:xfrm rot="0">
            <a:off x="210639" y="5105400"/>
            <a:ext cx="6372970" cy="2354580"/>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Baloo"/>
                <a:ea typeface="Baloo"/>
                <a:cs typeface="Baloo"/>
                <a:sym typeface="Baloo"/>
              </a:rPr>
              <a:t>Hiệu suất giảm khi dữ liệu lớn: </a:t>
            </a:r>
          </a:p>
          <a:p>
            <a:pPr algn="ctr">
              <a:lnSpc>
                <a:spcPts val="4680"/>
              </a:lnSpc>
              <a:spcBef>
                <a:spcPct val="0"/>
              </a:spcBef>
            </a:pPr>
            <a:r>
              <a:rPr lang="en-US" sz="3600">
                <a:solidFill>
                  <a:srgbClr val="000000"/>
                </a:solidFill>
                <a:latin typeface="Baloo"/>
                <a:ea typeface="Baloo"/>
                <a:cs typeface="Baloo"/>
                <a:sym typeface="Baloo"/>
              </a:rPr>
              <a:t>Truy xuất thông tin từ bộ dữ liệu rất lớn có thể mất nhiều thời gian.</a:t>
            </a:r>
          </a:p>
        </p:txBody>
      </p:sp>
      <p:sp>
        <p:nvSpPr>
          <p:cNvPr name="TextBox 9" id="9"/>
          <p:cNvSpPr txBox="true"/>
          <p:nvPr/>
        </p:nvSpPr>
        <p:spPr>
          <a:xfrm rot="0">
            <a:off x="6916761" y="5105400"/>
            <a:ext cx="4454479" cy="2354580"/>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Baloo"/>
                <a:ea typeface="Baloo"/>
                <a:cs typeface="Baloo"/>
                <a:sym typeface="Baloo"/>
              </a:rPr>
              <a:t>Chất lượng dữ liệu: Phản hồi phụ thuộc vào độ chính xác của thông tin truy xuất.</a:t>
            </a:r>
          </a:p>
        </p:txBody>
      </p:sp>
      <p:sp>
        <p:nvSpPr>
          <p:cNvPr name="TextBox 10" id="10"/>
          <p:cNvSpPr txBox="true"/>
          <p:nvPr/>
        </p:nvSpPr>
        <p:spPr>
          <a:xfrm rot="0">
            <a:off x="11837772" y="5105400"/>
            <a:ext cx="6250261" cy="2354580"/>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Baloo"/>
                <a:ea typeface="Baloo"/>
                <a:cs typeface="Baloo"/>
                <a:sym typeface="Baloo"/>
              </a:rPr>
              <a:t>Chi phí: </a:t>
            </a:r>
          </a:p>
          <a:p>
            <a:pPr algn="ctr">
              <a:lnSpc>
                <a:spcPts val="4680"/>
              </a:lnSpc>
              <a:spcBef>
                <a:spcPct val="0"/>
              </a:spcBef>
            </a:pPr>
            <a:r>
              <a:rPr lang="en-US" sz="3600">
                <a:solidFill>
                  <a:srgbClr val="000000"/>
                </a:solidFill>
                <a:latin typeface="Baloo"/>
                <a:ea typeface="Baloo"/>
                <a:cs typeface="Baloo"/>
                <a:sym typeface="Baloo"/>
              </a:rPr>
              <a:t>Sử dụng GPT-4 hoặc các LLMs có thể tốn kém, đặc biệt với khối lượng truy vấn lớn.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1041561" y="-1041561"/>
            <a:ext cx="4331879" cy="6415001"/>
          </a:xfrm>
          <a:prstGeom prst="rect">
            <a:avLst/>
          </a:prstGeom>
        </p:spPr>
      </p:pic>
      <p:sp>
        <p:nvSpPr>
          <p:cNvPr name="TextBox 3" id="3"/>
          <p:cNvSpPr txBox="true"/>
          <p:nvPr/>
        </p:nvSpPr>
        <p:spPr>
          <a:xfrm rot="0">
            <a:off x="8452600" y="1239157"/>
            <a:ext cx="5966982" cy="1748790"/>
          </a:xfrm>
          <a:prstGeom prst="rect">
            <a:avLst/>
          </a:prstGeom>
        </p:spPr>
        <p:txBody>
          <a:bodyPr anchor="t" rtlCol="false" tIns="0" lIns="0" bIns="0" rIns="0">
            <a:spAutoFit/>
          </a:bodyPr>
          <a:lstStyle/>
          <a:p>
            <a:pPr algn="l">
              <a:lnSpc>
                <a:spcPts val="14040"/>
              </a:lnSpc>
            </a:pPr>
            <a:r>
              <a:rPr lang="en-US" sz="10800">
                <a:solidFill>
                  <a:srgbClr val="FFFAEF"/>
                </a:solidFill>
                <a:latin typeface="Baloo"/>
                <a:ea typeface="Baloo"/>
                <a:cs typeface="Baloo"/>
                <a:sym typeface="Baloo"/>
              </a:rPr>
              <a:t>Tổng kết</a:t>
            </a:r>
          </a:p>
        </p:txBody>
      </p:sp>
      <p:sp>
        <p:nvSpPr>
          <p:cNvPr name="TextBox 4" id="4"/>
          <p:cNvSpPr txBox="true"/>
          <p:nvPr/>
        </p:nvSpPr>
        <p:spPr>
          <a:xfrm rot="0">
            <a:off x="2842760" y="3947160"/>
            <a:ext cx="12929703" cy="4126230"/>
          </a:xfrm>
          <a:prstGeom prst="rect">
            <a:avLst/>
          </a:prstGeom>
        </p:spPr>
        <p:txBody>
          <a:bodyPr anchor="t" rtlCol="false" tIns="0" lIns="0" bIns="0" rIns="0">
            <a:spAutoFit/>
          </a:bodyPr>
          <a:lstStyle/>
          <a:p>
            <a:pPr algn="ctr" marL="777240" indent="-388620" lvl="1">
              <a:lnSpc>
                <a:spcPts val="4680"/>
              </a:lnSpc>
              <a:spcBef>
                <a:spcPct val="0"/>
              </a:spcBef>
              <a:buFont typeface="Arial"/>
              <a:buChar char="•"/>
            </a:pPr>
            <a:r>
              <a:rPr lang="en-US" sz="3600">
                <a:solidFill>
                  <a:srgbClr val="FFFAEF"/>
                </a:solidFill>
                <a:latin typeface="Baloo"/>
                <a:ea typeface="Baloo"/>
                <a:cs typeface="Baloo"/>
                <a:sym typeface="Baloo"/>
              </a:rPr>
              <a:t>MemoRAG là một hệ thống mạnh mẽ kết hợp truy xuất thông tin và tạo văn bản, khắc phục những hạn chế của các mô hình ngôn ngữ lớn truyền thống.</a:t>
            </a:r>
          </a:p>
          <a:p>
            <a:pPr algn="ctr">
              <a:lnSpc>
                <a:spcPts val="4680"/>
              </a:lnSpc>
              <a:spcBef>
                <a:spcPct val="0"/>
              </a:spcBef>
            </a:pPr>
          </a:p>
          <a:p>
            <a:pPr algn="ctr" marL="777240" indent="-388620" lvl="1">
              <a:lnSpc>
                <a:spcPts val="4680"/>
              </a:lnSpc>
              <a:spcBef>
                <a:spcPct val="0"/>
              </a:spcBef>
              <a:buFont typeface="Arial"/>
              <a:buChar char="•"/>
            </a:pPr>
            <a:r>
              <a:rPr lang="en-US" sz="3600">
                <a:solidFill>
                  <a:srgbClr val="FFFAEF"/>
                </a:solidFill>
                <a:latin typeface="Baloo"/>
                <a:ea typeface="Baloo"/>
                <a:cs typeface="Baloo"/>
                <a:sym typeface="Baloo"/>
              </a:rPr>
              <a:t>Với tiềm năng ứng dụng đa dạng, MemoRAG hứa hẹn sẽ là một công cụ hữu ích trong nhiều lĩnh vực như giáo dục, nghiên cứu, và trợ lý thông minh.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8A1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121270" y="5226335"/>
            <a:ext cx="6712381" cy="5470590"/>
          </a:xfrm>
          <a:prstGeom prst="rect">
            <a:avLst/>
          </a:prstGeom>
        </p:spPr>
      </p:pic>
      <p:sp>
        <p:nvSpPr>
          <p:cNvPr name="TextBox 3" id="3"/>
          <p:cNvSpPr txBox="true"/>
          <p:nvPr/>
        </p:nvSpPr>
        <p:spPr>
          <a:xfrm rot="0">
            <a:off x="6433066" y="678339"/>
            <a:ext cx="5421868" cy="1659890"/>
          </a:xfrm>
          <a:prstGeom prst="rect">
            <a:avLst/>
          </a:prstGeom>
        </p:spPr>
        <p:txBody>
          <a:bodyPr anchor="t" rtlCol="false" tIns="0" lIns="0" bIns="0" rIns="0">
            <a:spAutoFit/>
          </a:bodyPr>
          <a:lstStyle/>
          <a:p>
            <a:pPr algn="ctr">
              <a:lnSpc>
                <a:spcPts val="13389"/>
              </a:lnSpc>
              <a:spcBef>
                <a:spcPct val="0"/>
              </a:spcBef>
            </a:pPr>
            <a:r>
              <a:rPr lang="en-US" sz="10299">
                <a:solidFill>
                  <a:srgbClr val="FFFAEF"/>
                </a:solidFill>
                <a:latin typeface="Baloo"/>
                <a:ea typeface="Baloo"/>
                <a:cs typeface="Baloo"/>
                <a:sym typeface="Baloo"/>
              </a:rPr>
              <a:t>Nội Dung</a:t>
            </a:r>
          </a:p>
        </p:txBody>
      </p:sp>
      <p:sp>
        <p:nvSpPr>
          <p:cNvPr name="TextBox 4" id="4"/>
          <p:cNvSpPr txBox="true"/>
          <p:nvPr/>
        </p:nvSpPr>
        <p:spPr>
          <a:xfrm rot="0">
            <a:off x="6212681" y="3348117"/>
            <a:ext cx="5735717" cy="600710"/>
          </a:xfrm>
          <a:prstGeom prst="rect">
            <a:avLst/>
          </a:prstGeom>
        </p:spPr>
        <p:txBody>
          <a:bodyPr anchor="t" rtlCol="false" tIns="0" lIns="0" bIns="0" rIns="0">
            <a:spAutoFit/>
          </a:bodyPr>
          <a:lstStyle/>
          <a:p>
            <a:pPr algn="ctr" marL="798825" indent="-399412" lvl="1">
              <a:lnSpc>
                <a:spcPts val="4809"/>
              </a:lnSpc>
              <a:spcBef>
                <a:spcPct val="0"/>
              </a:spcBef>
              <a:buAutoNum type="arabicPeriod" startAt="1"/>
            </a:pPr>
            <a:r>
              <a:rPr lang="en-US" sz="3699">
                <a:solidFill>
                  <a:srgbClr val="FFFAEF"/>
                </a:solidFill>
                <a:latin typeface="Clear Sans"/>
                <a:ea typeface="Clear Sans"/>
                <a:cs typeface="Clear Sans"/>
                <a:sym typeface="Clear Sans"/>
              </a:rPr>
              <a:t>Giới thiệu về MemoRAG</a:t>
            </a:r>
          </a:p>
        </p:txBody>
      </p:sp>
      <p:sp>
        <p:nvSpPr>
          <p:cNvPr name="TextBox 5" id="5"/>
          <p:cNvSpPr txBox="true"/>
          <p:nvPr/>
        </p:nvSpPr>
        <p:spPr>
          <a:xfrm rot="0">
            <a:off x="7919680" y="4657725"/>
            <a:ext cx="2321719" cy="600710"/>
          </a:xfrm>
          <a:prstGeom prst="rect">
            <a:avLst/>
          </a:prstGeom>
        </p:spPr>
        <p:txBody>
          <a:bodyPr anchor="t" rtlCol="false" tIns="0" lIns="0" bIns="0" rIns="0">
            <a:spAutoFit/>
          </a:bodyPr>
          <a:lstStyle/>
          <a:p>
            <a:pPr algn="ctr">
              <a:lnSpc>
                <a:spcPts val="4809"/>
              </a:lnSpc>
              <a:spcBef>
                <a:spcPct val="0"/>
              </a:spcBef>
            </a:pPr>
            <a:r>
              <a:rPr lang="en-US" sz="3699">
                <a:solidFill>
                  <a:srgbClr val="FFFAEF"/>
                </a:solidFill>
                <a:latin typeface="Clear Sans"/>
                <a:ea typeface="Clear Sans"/>
                <a:cs typeface="Clear Sans"/>
                <a:sym typeface="Clear Sans"/>
              </a:rPr>
              <a:t>2. Mục tiêu</a:t>
            </a:r>
          </a:p>
        </p:txBody>
      </p:sp>
      <p:sp>
        <p:nvSpPr>
          <p:cNvPr name="TextBox 6" id="6"/>
          <p:cNvSpPr txBox="true"/>
          <p:nvPr/>
        </p:nvSpPr>
        <p:spPr>
          <a:xfrm rot="0">
            <a:off x="5638810" y="5962650"/>
            <a:ext cx="7010381" cy="608965"/>
          </a:xfrm>
          <a:prstGeom prst="rect">
            <a:avLst/>
          </a:prstGeom>
        </p:spPr>
        <p:txBody>
          <a:bodyPr anchor="t" rtlCol="false" tIns="0" lIns="0" bIns="0" rIns="0">
            <a:spAutoFit/>
          </a:bodyPr>
          <a:lstStyle/>
          <a:p>
            <a:pPr algn="ctr">
              <a:lnSpc>
                <a:spcPts val="4939"/>
              </a:lnSpc>
              <a:spcBef>
                <a:spcPct val="0"/>
              </a:spcBef>
            </a:pPr>
            <a:r>
              <a:rPr lang="en-US" sz="3799">
                <a:solidFill>
                  <a:srgbClr val="FFFAEF"/>
                </a:solidFill>
                <a:latin typeface="Clear Sans"/>
                <a:ea typeface="Clear Sans"/>
                <a:cs typeface="Clear Sans"/>
                <a:sym typeface="Clear Sans"/>
              </a:rPr>
              <a:t>3. Cách hoạt động </a:t>
            </a:r>
          </a:p>
        </p:txBody>
      </p:sp>
      <p:sp>
        <p:nvSpPr>
          <p:cNvPr name="TextBox 7" id="7"/>
          <p:cNvSpPr txBox="true"/>
          <p:nvPr/>
        </p:nvSpPr>
        <p:spPr>
          <a:xfrm rot="0">
            <a:off x="6172617" y="7475855"/>
            <a:ext cx="6159461" cy="600710"/>
          </a:xfrm>
          <a:prstGeom prst="rect">
            <a:avLst/>
          </a:prstGeom>
        </p:spPr>
        <p:txBody>
          <a:bodyPr anchor="t" rtlCol="false" tIns="0" lIns="0" bIns="0" rIns="0">
            <a:spAutoFit/>
          </a:bodyPr>
          <a:lstStyle/>
          <a:p>
            <a:pPr algn="ctr">
              <a:lnSpc>
                <a:spcPts val="4809"/>
              </a:lnSpc>
              <a:spcBef>
                <a:spcPct val="0"/>
              </a:spcBef>
            </a:pPr>
            <a:r>
              <a:rPr lang="en-US" sz="3699">
                <a:solidFill>
                  <a:srgbClr val="FFFAEF"/>
                </a:solidFill>
                <a:latin typeface="Clear Sans"/>
                <a:ea typeface="Clear Sans"/>
                <a:cs typeface="Clear Sans"/>
                <a:sym typeface="Clear Sans"/>
              </a:rPr>
              <a:t>4. Kiểm nghiệm chương trình</a:t>
            </a:r>
          </a:p>
        </p:txBody>
      </p:sp>
      <p:sp>
        <p:nvSpPr>
          <p:cNvPr name="TextBox 8" id="8"/>
          <p:cNvSpPr txBox="true"/>
          <p:nvPr/>
        </p:nvSpPr>
        <p:spPr>
          <a:xfrm rot="0">
            <a:off x="6731020" y="8996362"/>
            <a:ext cx="4699040" cy="600710"/>
          </a:xfrm>
          <a:prstGeom prst="rect">
            <a:avLst/>
          </a:prstGeom>
        </p:spPr>
        <p:txBody>
          <a:bodyPr anchor="t" rtlCol="false" tIns="0" lIns="0" bIns="0" rIns="0">
            <a:spAutoFit/>
          </a:bodyPr>
          <a:lstStyle/>
          <a:p>
            <a:pPr algn="ctr">
              <a:lnSpc>
                <a:spcPts val="4809"/>
              </a:lnSpc>
              <a:spcBef>
                <a:spcPct val="0"/>
              </a:spcBef>
            </a:pPr>
            <a:r>
              <a:rPr lang="en-US" sz="3699">
                <a:solidFill>
                  <a:srgbClr val="FFFAEF"/>
                </a:solidFill>
                <a:latin typeface="Clear Sans"/>
                <a:ea typeface="Clear Sans"/>
                <a:cs typeface="Clear Sans"/>
                <a:sym typeface="Clear Sans"/>
              </a:rPr>
              <a:t>5. Ưu điểm và hạn chế</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408585">
            <a:off x="4499355" y="-533795"/>
            <a:ext cx="9289290" cy="10369815"/>
          </a:xfrm>
          <a:prstGeom prst="rect">
            <a:avLst/>
          </a:prstGeom>
        </p:spPr>
      </p:pic>
      <p:sp>
        <p:nvSpPr>
          <p:cNvPr name="TextBox 3" id="3"/>
          <p:cNvSpPr txBox="true"/>
          <p:nvPr/>
        </p:nvSpPr>
        <p:spPr>
          <a:xfrm rot="0">
            <a:off x="4421807" y="4457700"/>
            <a:ext cx="9444385"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Baloo"/>
                <a:ea typeface="Baloo"/>
                <a:cs typeface="Baloo"/>
                <a:sym typeface="Baloo"/>
              </a:rPr>
              <a:t>Thank You !</a:t>
            </a:r>
          </a:p>
        </p:txBody>
      </p:sp>
      <p:pic>
        <p:nvPicPr>
          <p:cNvPr name="Picture 4" id="4"/>
          <p:cNvPicPr>
            <a:picLocks noChangeAspect="true"/>
          </p:cNvPicPr>
          <p:nvPr/>
        </p:nvPicPr>
        <p:blipFill>
          <a:blip r:embed="rId3"/>
          <a:srcRect l="62989" t="67035" r="0" b="0"/>
          <a:stretch>
            <a:fillRect/>
          </a:stretch>
        </p:blipFill>
        <p:spPr>
          <a:xfrm flipH="false" flipV="false" rot="5400000">
            <a:off x="-202103" y="6179918"/>
            <a:ext cx="4312936" cy="384137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1640279" y="-4239083"/>
            <a:ext cx="8152651" cy="847816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0">
            <a:off x="14955704" y="7197948"/>
            <a:ext cx="3468258" cy="3089052"/>
          </a:xfrm>
          <a:prstGeom prst="rect">
            <a:avLst/>
          </a:prstGeom>
        </p:spPr>
      </p:pic>
      <p:pic>
        <p:nvPicPr>
          <p:cNvPr name="Picture 3" id="3"/>
          <p:cNvPicPr>
            <a:picLocks noChangeAspect="true"/>
          </p:cNvPicPr>
          <p:nvPr/>
        </p:nvPicPr>
        <p:blipFill>
          <a:blip r:embed="rId3"/>
          <a:srcRect l="0" t="0" r="64034" b="46739"/>
          <a:stretch>
            <a:fillRect/>
          </a:stretch>
        </p:blipFill>
        <p:spPr>
          <a:xfrm flipH="true" flipV="false" rot="-5400000">
            <a:off x="1041561" y="-1041561"/>
            <a:ext cx="4331879" cy="6415001"/>
          </a:xfrm>
          <a:prstGeom prst="rect">
            <a:avLst/>
          </a:prstGeom>
        </p:spPr>
      </p:pic>
      <p:grpSp>
        <p:nvGrpSpPr>
          <p:cNvPr name="Group 4" id="4"/>
          <p:cNvGrpSpPr/>
          <p:nvPr/>
        </p:nvGrpSpPr>
        <p:grpSpPr>
          <a:xfrm rot="0">
            <a:off x="2570915" y="1913527"/>
            <a:ext cx="14524773" cy="5923633"/>
            <a:chOff x="0" y="0"/>
            <a:chExt cx="19366364" cy="7898177"/>
          </a:xfrm>
        </p:grpSpPr>
        <p:sp>
          <p:nvSpPr>
            <p:cNvPr name="TextBox 5" id="5"/>
            <p:cNvSpPr txBox="true"/>
            <p:nvPr/>
          </p:nvSpPr>
          <p:spPr>
            <a:xfrm rot="0">
              <a:off x="0" y="3275994"/>
              <a:ext cx="18090622" cy="4653945"/>
            </a:xfrm>
            <a:prstGeom prst="rect">
              <a:avLst/>
            </a:prstGeom>
          </p:spPr>
          <p:txBody>
            <a:bodyPr anchor="t" rtlCol="false" tIns="0" lIns="0" bIns="0" rIns="0">
              <a:spAutoFit/>
            </a:bodyPr>
            <a:lstStyle/>
            <a:p>
              <a:pPr algn="l">
                <a:lnSpc>
                  <a:spcPts val="3881"/>
                </a:lnSpc>
              </a:pPr>
            </a:p>
            <a:p>
              <a:pPr algn="l" marL="666213" indent="-333106" lvl="1">
                <a:lnSpc>
                  <a:spcPts val="4011"/>
                </a:lnSpc>
                <a:buFont typeface="Arial"/>
                <a:buChar char="•"/>
              </a:pPr>
              <a:r>
                <a:rPr lang="en-US" sz="3085">
                  <a:solidFill>
                    <a:srgbClr val="000000"/>
                  </a:solidFill>
                  <a:latin typeface="Clear Sans"/>
                  <a:ea typeface="Clear Sans"/>
                  <a:cs typeface="Clear Sans"/>
                  <a:sym typeface="Clear Sans"/>
                </a:rPr>
                <a:t>MemoRAG là viết tắt của Memory-Augmented Retrieval-Augmented Generation, một kiến trúc kết hợp trong NLP.</a:t>
              </a:r>
            </a:p>
            <a:p>
              <a:pPr algn="l">
                <a:lnSpc>
                  <a:spcPts val="4011"/>
                </a:lnSpc>
              </a:pPr>
            </a:p>
            <a:p>
              <a:pPr algn="l" marL="666213" indent="-333106" lvl="1">
                <a:lnSpc>
                  <a:spcPts val="4011"/>
                </a:lnSpc>
                <a:buFont typeface="Arial"/>
                <a:buChar char="•"/>
              </a:pPr>
              <a:r>
                <a:rPr lang="en-US" sz="3085">
                  <a:solidFill>
                    <a:srgbClr val="000000"/>
                  </a:solidFill>
                  <a:latin typeface="Clear Sans"/>
                  <a:ea typeface="Clear Sans"/>
                  <a:cs typeface="Clear Sans"/>
                  <a:sym typeface="Clear Sans"/>
                </a:rPr>
                <a:t>Được thiết kế để cải thiện khả năng truy xuất thông tin và tạo văn bản của các mô hình ngôn ngữ lớn (LLMs) như GPT.</a:t>
              </a:r>
            </a:p>
            <a:p>
              <a:pPr algn="l">
                <a:lnSpc>
                  <a:spcPts val="4011"/>
                </a:lnSpc>
              </a:pPr>
            </a:p>
          </p:txBody>
        </p:sp>
        <p:sp>
          <p:nvSpPr>
            <p:cNvPr name="TextBox 6" id="6"/>
            <p:cNvSpPr txBox="true"/>
            <p:nvPr/>
          </p:nvSpPr>
          <p:spPr>
            <a:xfrm rot="0">
              <a:off x="0" y="-4861"/>
              <a:ext cx="19366364" cy="2100124"/>
            </a:xfrm>
            <a:prstGeom prst="rect">
              <a:avLst/>
            </a:prstGeom>
          </p:spPr>
          <p:txBody>
            <a:bodyPr anchor="t" rtlCol="false" tIns="0" lIns="0" bIns="0" rIns="0">
              <a:spAutoFit/>
            </a:bodyPr>
            <a:lstStyle/>
            <a:p>
              <a:pPr algn="l">
                <a:lnSpc>
                  <a:spcPts val="12402"/>
                </a:lnSpc>
              </a:pPr>
              <a:r>
                <a:rPr lang="en-US" sz="10335">
                  <a:solidFill>
                    <a:srgbClr val="000000"/>
                  </a:solidFill>
                  <a:latin typeface="Baloo"/>
                  <a:ea typeface="Baloo"/>
                  <a:cs typeface="Baloo"/>
                  <a:sym typeface="Baloo"/>
                </a:rPr>
                <a:t>Giới thiệu về MemoRAG</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428750" y="0"/>
            <a:ext cx="15430500" cy="1028700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sp>
        <p:nvSpPr>
          <p:cNvPr name="Freeform 2" id="2"/>
          <p:cNvSpPr/>
          <p:nvPr/>
        </p:nvSpPr>
        <p:spPr>
          <a:xfrm flipH="false" flipV="false" rot="0">
            <a:off x="1394163" y="4116886"/>
            <a:ext cx="15745093" cy="4684165"/>
          </a:xfrm>
          <a:custGeom>
            <a:avLst/>
            <a:gdLst/>
            <a:ahLst/>
            <a:cxnLst/>
            <a:rect r="r" b="b" t="t" l="l"/>
            <a:pathLst>
              <a:path h="4684165" w="15745093">
                <a:moveTo>
                  <a:pt x="0" y="0"/>
                </a:moveTo>
                <a:lnTo>
                  <a:pt x="15745093" y="0"/>
                </a:lnTo>
                <a:lnTo>
                  <a:pt x="15745093" y="4684165"/>
                </a:lnTo>
                <a:lnTo>
                  <a:pt x="0" y="4684165"/>
                </a:lnTo>
                <a:lnTo>
                  <a:pt x="0" y="0"/>
                </a:lnTo>
                <a:close/>
              </a:path>
            </a:pathLst>
          </a:custGeom>
          <a:blipFill>
            <a:blip r:embed="rId2"/>
            <a:stretch>
              <a:fillRect l="0" t="0" r="0" b="0"/>
            </a:stretch>
          </a:blipFill>
        </p:spPr>
      </p:sp>
      <p:sp>
        <p:nvSpPr>
          <p:cNvPr name="TextBox 3" id="3"/>
          <p:cNvSpPr txBox="true"/>
          <p:nvPr/>
        </p:nvSpPr>
        <p:spPr>
          <a:xfrm rot="0">
            <a:off x="1196117" y="895350"/>
            <a:ext cx="16141185" cy="2172967"/>
          </a:xfrm>
          <a:prstGeom prst="rect">
            <a:avLst/>
          </a:prstGeom>
        </p:spPr>
        <p:txBody>
          <a:bodyPr anchor="t" rtlCol="false" tIns="0" lIns="0" bIns="0" rIns="0">
            <a:spAutoFit/>
          </a:bodyPr>
          <a:lstStyle/>
          <a:p>
            <a:pPr algn="ctr">
              <a:lnSpc>
                <a:spcPts val="17420"/>
              </a:lnSpc>
              <a:spcBef>
                <a:spcPct val="0"/>
              </a:spcBef>
            </a:pPr>
            <a:r>
              <a:rPr lang="en-US" sz="13400">
                <a:solidFill>
                  <a:srgbClr val="FFFAEF"/>
                </a:solidFill>
                <a:latin typeface="Clear Sans"/>
                <a:ea typeface="Clear Sans"/>
                <a:cs typeface="Clear Sans"/>
                <a:sym typeface="Clear Sans"/>
              </a:rPr>
              <a:t>SƠ ĐỒ MÔ HÌNH RAG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4815703" y="-1693918"/>
            <a:ext cx="4331879" cy="6415001"/>
          </a:xfrm>
          <a:prstGeom prst="rect">
            <a:avLst/>
          </a:prstGeom>
        </p:spPr>
      </p:pic>
      <p:pic>
        <p:nvPicPr>
          <p:cNvPr name="Picture 3" id="3"/>
          <p:cNvPicPr>
            <a:picLocks noChangeAspect="true"/>
          </p:cNvPicPr>
          <p:nvPr/>
        </p:nvPicPr>
        <p:blipFill>
          <a:blip r:embed="rId2"/>
          <a:srcRect l="64771" t="21970" r="0" b="0"/>
          <a:stretch>
            <a:fillRect/>
          </a:stretch>
        </p:blipFill>
        <p:spPr>
          <a:xfrm flipH="false" flipV="false" rot="5400000">
            <a:off x="3124630" y="2018870"/>
            <a:ext cx="5143500" cy="11392761"/>
          </a:xfrm>
          <a:prstGeom prst="rect">
            <a:avLst/>
          </a:prstGeom>
        </p:spPr>
      </p:pic>
      <p:sp>
        <p:nvSpPr>
          <p:cNvPr name="Freeform 4" id="4"/>
          <p:cNvSpPr/>
          <p:nvPr/>
        </p:nvSpPr>
        <p:spPr>
          <a:xfrm flipH="false" flipV="false" rot="-1016799">
            <a:off x="9736550" y="-2506878"/>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p:cNvPicPr>
            <a:picLocks noChangeAspect="true"/>
          </p:cNvPicPr>
          <p:nvPr/>
        </p:nvPicPr>
        <p:blipFill>
          <a:blip r:embed="rId5"/>
          <a:srcRect l="0" t="0" r="0" b="0"/>
          <a:stretch>
            <a:fillRect/>
          </a:stretch>
        </p:blipFill>
        <p:spPr>
          <a:xfrm flipH="false" flipV="false" rot="0">
            <a:off x="196214" y="166629"/>
            <a:ext cx="832486" cy="862071"/>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96214" y="3049914"/>
            <a:ext cx="661164" cy="62960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7361939" y="3049914"/>
            <a:ext cx="658195" cy="645077"/>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7361939" y="6063889"/>
            <a:ext cx="658195" cy="569338"/>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11830118" y="8016280"/>
            <a:ext cx="658195" cy="539720"/>
          </a:xfrm>
          <a:prstGeom prst="rect">
            <a:avLst/>
          </a:prstGeom>
        </p:spPr>
      </p:pic>
      <p:sp>
        <p:nvSpPr>
          <p:cNvPr name="TextBox 10" id="10"/>
          <p:cNvSpPr txBox="true"/>
          <p:nvPr/>
        </p:nvSpPr>
        <p:spPr>
          <a:xfrm rot="0">
            <a:off x="11130068" y="827783"/>
            <a:ext cx="5362043" cy="1371600"/>
          </a:xfrm>
          <a:prstGeom prst="rect">
            <a:avLst/>
          </a:prstGeom>
        </p:spPr>
        <p:txBody>
          <a:bodyPr anchor="t" rtlCol="false" tIns="0" lIns="0" bIns="0" rIns="0">
            <a:spAutoFit/>
          </a:bodyPr>
          <a:lstStyle/>
          <a:p>
            <a:pPr algn="r">
              <a:lnSpc>
                <a:spcPts val="10800"/>
              </a:lnSpc>
            </a:pPr>
            <a:r>
              <a:rPr lang="en-US" sz="9000">
                <a:solidFill>
                  <a:srgbClr val="FFFAEF"/>
                </a:solidFill>
                <a:latin typeface="Baloo"/>
                <a:ea typeface="Baloo"/>
                <a:cs typeface="Baloo"/>
                <a:sym typeface="Baloo"/>
              </a:rPr>
              <a:t>Mục tiêu</a:t>
            </a:r>
          </a:p>
        </p:txBody>
      </p:sp>
      <p:grpSp>
        <p:nvGrpSpPr>
          <p:cNvPr name="Group 11" id="11"/>
          <p:cNvGrpSpPr/>
          <p:nvPr/>
        </p:nvGrpSpPr>
        <p:grpSpPr>
          <a:xfrm rot="0">
            <a:off x="1267800" y="166629"/>
            <a:ext cx="5742016" cy="1685482"/>
            <a:chOff x="0" y="0"/>
            <a:chExt cx="7656021" cy="2247309"/>
          </a:xfrm>
        </p:grpSpPr>
        <p:sp>
          <p:nvSpPr>
            <p:cNvPr name="TextBox 12" id="12"/>
            <p:cNvSpPr txBox="true"/>
            <p:nvPr/>
          </p:nvSpPr>
          <p:spPr>
            <a:xfrm rot="0">
              <a:off x="0" y="1162518"/>
              <a:ext cx="7656021" cy="1108498"/>
            </a:xfrm>
            <a:prstGeom prst="rect">
              <a:avLst/>
            </a:prstGeom>
          </p:spPr>
          <p:txBody>
            <a:bodyPr anchor="t" rtlCol="false" tIns="0" lIns="0" bIns="0" rIns="0">
              <a:spAutoFit/>
            </a:bodyPr>
            <a:lstStyle/>
            <a:p>
              <a:pPr algn="l">
                <a:lnSpc>
                  <a:spcPts val="3380"/>
                </a:lnSpc>
              </a:pPr>
              <a:r>
                <a:rPr lang="en-US" sz="2600">
                  <a:solidFill>
                    <a:srgbClr val="FFFAEF"/>
                  </a:solidFill>
                  <a:latin typeface="Clear Sans"/>
                  <a:ea typeface="Clear Sans"/>
                  <a:cs typeface="Clear Sans"/>
                  <a:sym typeface="Clear Sans"/>
                </a:rPr>
                <a:t>Lấy dữ liệu từ cơ sở tri thức, tài liệu nội bộ, hoặc web.</a:t>
              </a:r>
            </a:p>
          </p:txBody>
        </p:sp>
        <p:sp>
          <p:nvSpPr>
            <p:cNvPr name="TextBox 13" id="13"/>
            <p:cNvSpPr txBox="true"/>
            <p:nvPr/>
          </p:nvSpPr>
          <p:spPr>
            <a:xfrm rot="0">
              <a:off x="0" y="-38100"/>
              <a:ext cx="7656021" cy="764540"/>
            </a:xfrm>
            <a:prstGeom prst="rect">
              <a:avLst/>
            </a:prstGeom>
          </p:spPr>
          <p:txBody>
            <a:bodyPr anchor="t" rtlCol="false" tIns="0" lIns="0" bIns="0" rIns="0">
              <a:spAutoFit/>
            </a:bodyPr>
            <a:lstStyle/>
            <a:p>
              <a:pPr algn="l">
                <a:lnSpc>
                  <a:spcPts val="4680"/>
                </a:lnSpc>
              </a:pPr>
              <a:r>
                <a:rPr lang="en-US" sz="3600">
                  <a:solidFill>
                    <a:srgbClr val="FFFAEF"/>
                  </a:solidFill>
                  <a:latin typeface="Baloo"/>
                  <a:ea typeface="Baloo"/>
                  <a:cs typeface="Baloo"/>
                  <a:sym typeface="Baloo"/>
                </a:rPr>
                <a:t>Truy xuất thông tin di động</a:t>
              </a:r>
            </a:p>
          </p:txBody>
        </p:sp>
      </p:grpSp>
      <p:grpSp>
        <p:nvGrpSpPr>
          <p:cNvPr name="Group 14" id="14"/>
          <p:cNvGrpSpPr/>
          <p:nvPr/>
        </p:nvGrpSpPr>
        <p:grpSpPr>
          <a:xfrm rot="0">
            <a:off x="1287297" y="3049914"/>
            <a:ext cx="5068071" cy="1256222"/>
            <a:chOff x="0" y="0"/>
            <a:chExt cx="6757428" cy="1674963"/>
          </a:xfrm>
        </p:grpSpPr>
        <p:sp>
          <p:nvSpPr>
            <p:cNvPr name="TextBox 15" id="15"/>
            <p:cNvSpPr txBox="true"/>
            <p:nvPr/>
          </p:nvSpPr>
          <p:spPr>
            <a:xfrm rot="0">
              <a:off x="0" y="-38100"/>
              <a:ext cx="6757428" cy="764540"/>
            </a:xfrm>
            <a:prstGeom prst="rect">
              <a:avLst/>
            </a:prstGeom>
          </p:spPr>
          <p:txBody>
            <a:bodyPr anchor="t" rtlCol="false" tIns="0" lIns="0" bIns="0" rIns="0">
              <a:spAutoFit/>
            </a:bodyPr>
            <a:lstStyle/>
            <a:p>
              <a:pPr algn="l">
                <a:lnSpc>
                  <a:spcPts val="4680"/>
                </a:lnSpc>
              </a:pPr>
              <a:r>
                <a:rPr lang="en-US" sz="3600">
                  <a:solidFill>
                    <a:srgbClr val="FFFAEF"/>
                  </a:solidFill>
                  <a:latin typeface="Baloo"/>
                  <a:ea typeface="Baloo"/>
                  <a:cs typeface="Baloo"/>
                  <a:sym typeface="Baloo"/>
                </a:rPr>
                <a:t>Tích hợp bộ nhớ dài hạn</a:t>
              </a:r>
            </a:p>
          </p:txBody>
        </p:sp>
        <p:sp>
          <p:nvSpPr>
            <p:cNvPr name="TextBox 16" id="16"/>
            <p:cNvSpPr txBox="true"/>
            <p:nvPr/>
          </p:nvSpPr>
          <p:spPr>
            <a:xfrm rot="0">
              <a:off x="0" y="1162518"/>
              <a:ext cx="6757428" cy="1108498"/>
            </a:xfrm>
            <a:prstGeom prst="rect">
              <a:avLst/>
            </a:prstGeom>
          </p:spPr>
          <p:txBody>
            <a:bodyPr anchor="t" rtlCol="false" tIns="0" lIns="0" bIns="0" rIns="0">
              <a:spAutoFit/>
            </a:bodyPr>
            <a:lstStyle/>
            <a:p>
              <a:pPr algn="l">
                <a:lnSpc>
                  <a:spcPts val="3380"/>
                </a:lnSpc>
              </a:pPr>
              <a:r>
                <a:rPr lang="en-US" sz="2600">
                  <a:solidFill>
                    <a:srgbClr val="FFFAEF"/>
                  </a:solidFill>
                  <a:latin typeface="Clear Sans"/>
                  <a:ea typeface="Clear Sans"/>
                  <a:cs typeface="Clear Sans"/>
                  <a:sym typeface="Clear Sans"/>
                </a:rPr>
                <a:t>Lưu trữ và tái sử dụng thông tin quan trọng giữa các truy vấn.</a:t>
              </a:r>
            </a:p>
          </p:txBody>
        </p:sp>
      </p:grpSp>
      <p:grpSp>
        <p:nvGrpSpPr>
          <p:cNvPr name="Group 17" id="17"/>
          <p:cNvGrpSpPr/>
          <p:nvPr/>
        </p:nvGrpSpPr>
        <p:grpSpPr>
          <a:xfrm rot="0">
            <a:off x="8448759" y="3049914"/>
            <a:ext cx="5362331" cy="1852699"/>
            <a:chOff x="0" y="0"/>
            <a:chExt cx="7149775" cy="2470265"/>
          </a:xfrm>
        </p:grpSpPr>
        <p:sp>
          <p:nvSpPr>
            <p:cNvPr name="TextBox 18" id="18"/>
            <p:cNvSpPr txBox="true"/>
            <p:nvPr/>
          </p:nvSpPr>
          <p:spPr>
            <a:xfrm rot="0">
              <a:off x="0" y="-38100"/>
              <a:ext cx="7149775" cy="1551940"/>
            </a:xfrm>
            <a:prstGeom prst="rect">
              <a:avLst/>
            </a:prstGeom>
          </p:spPr>
          <p:txBody>
            <a:bodyPr anchor="t" rtlCol="false" tIns="0" lIns="0" bIns="0" rIns="0">
              <a:spAutoFit/>
            </a:bodyPr>
            <a:lstStyle/>
            <a:p>
              <a:pPr algn="l">
                <a:lnSpc>
                  <a:spcPts val="4680"/>
                </a:lnSpc>
              </a:pPr>
              <a:r>
                <a:rPr lang="en-US" sz="3600">
                  <a:solidFill>
                    <a:srgbClr val="FFFAEF"/>
                  </a:solidFill>
                  <a:latin typeface="Baloo"/>
                  <a:ea typeface="Baloo"/>
                  <a:cs typeface="Baloo"/>
                  <a:sym typeface="Baloo"/>
                </a:rPr>
                <a:t>Cải thiện khả năng tạo văn bản</a:t>
              </a:r>
            </a:p>
          </p:txBody>
        </p:sp>
        <p:sp>
          <p:nvSpPr>
            <p:cNvPr name="TextBox 19" id="19"/>
            <p:cNvSpPr txBox="true"/>
            <p:nvPr/>
          </p:nvSpPr>
          <p:spPr>
            <a:xfrm rot="0">
              <a:off x="0" y="1949918"/>
              <a:ext cx="7149775" cy="1108498"/>
            </a:xfrm>
            <a:prstGeom prst="rect">
              <a:avLst/>
            </a:prstGeom>
          </p:spPr>
          <p:txBody>
            <a:bodyPr anchor="t" rtlCol="false" tIns="0" lIns="0" bIns="0" rIns="0">
              <a:spAutoFit/>
            </a:bodyPr>
            <a:lstStyle/>
            <a:p>
              <a:pPr algn="l">
                <a:lnSpc>
                  <a:spcPts val="3380"/>
                </a:lnSpc>
              </a:pPr>
              <a:r>
                <a:rPr lang="en-US" sz="2600">
                  <a:solidFill>
                    <a:srgbClr val="FFFAEF"/>
                  </a:solidFill>
                  <a:latin typeface="Clear Sans"/>
                  <a:ea typeface="Clear Sans"/>
                  <a:cs typeface="Clear Sans"/>
                  <a:sym typeface="Clear Sans"/>
                </a:rPr>
                <a:t>Tạo ra các phản hồi tự nhiên và chính xác từ thông tin truy xuất.</a:t>
              </a:r>
            </a:p>
          </p:txBody>
        </p:sp>
      </p:grpSp>
      <p:grpSp>
        <p:nvGrpSpPr>
          <p:cNvPr name="Group 20" id="20"/>
          <p:cNvGrpSpPr/>
          <p:nvPr/>
        </p:nvGrpSpPr>
        <p:grpSpPr>
          <a:xfrm rot="0">
            <a:off x="8448759" y="6063889"/>
            <a:ext cx="5362331" cy="1262149"/>
            <a:chOff x="0" y="0"/>
            <a:chExt cx="7149775" cy="1682865"/>
          </a:xfrm>
        </p:grpSpPr>
        <p:sp>
          <p:nvSpPr>
            <p:cNvPr name="TextBox 21" id="21"/>
            <p:cNvSpPr txBox="true"/>
            <p:nvPr/>
          </p:nvSpPr>
          <p:spPr>
            <a:xfrm rot="0">
              <a:off x="0" y="-38100"/>
              <a:ext cx="7149775" cy="764540"/>
            </a:xfrm>
            <a:prstGeom prst="rect">
              <a:avLst/>
            </a:prstGeom>
          </p:spPr>
          <p:txBody>
            <a:bodyPr anchor="t" rtlCol="false" tIns="0" lIns="0" bIns="0" rIns="0">
              <a:spAutoFit/>
            </a:bodyPr>
            <a:lstStyle/>
            <a:p>
              <a:pPr algn="l">
                <a:lnSpc>
                  <a:spcPts val="4680"/>
                </a:lnSpc>
              </a:pPr>
              <a:r>
                <a:rPr lang="en-US" sz="3600">
                  <a:solidFill>
                    <a:srgbClr val="FFFAEF"/>
                  </a:solidFill>
                  <a:latin typeface="Baloo"/>
                  <a:ea typeface="Baloo"/>
                  <a:cs typeface="Baloo"/>
                  <a:sym typeface="Baloo"/>
                </a:rPr>
                <a:t>Tăng hiệu quả xử lý</a:t>
              </a:r>
            </a:p>
          </p:txBody>
        </p:sp>
        <p:sp>
          <p:nvSpPr>
            <p:cNvPr name="TextBox 22" id="22"/>
            <p:cNvSpPr txBox="true"/>
            <p:nvPr/>
          </p:nvSpPr>
          <p:spPr>
            <a:xfrm rot="0">
              <a:off x="0" y="1162518"/>
              <a:ext cx="7149775" cy="1108498"/>
            </a:xfrm>
            <a:prstGeom prst="rect">
              <a:avLst/>
            </a:prstGeom>
          </p:spPr>
          <p:txBody>
            <a:bodyPr anchor="t" rtlCol="false" tIns="0" lIns="0" bIns="0" rIns="0">
              <a:spAutoFit/>
            </a:bodyPr>
            <a:lstStyle/>
            <a:p>
              <a:pPr algn="l">
                <a:lnSpc>
                  <a:spcPts val="3380"/>
                </a:lnSpc>
              </a:pPr>
              <a:r>
                <a:rPr lang="en-US" sz="2600">
                  <a:solidFill>
                    <a:srgbClr val="FFFAEF"/>
                  </a:solidFill>
                  <a:latin typeface="Clear Sans"/>
                  <a:ea typeface="Clear Sans"/>
                  <a:cs typeface="Clear Sans"/>
                  <a:sym typeface="Clear Sans"/>
                </a:rPr>
                <a:t>Giảm thời gian xử lý và tối ưu hóa tài nguyên.</a:t>
              </a:r>
            </a:p>
          </p:txBody>
        </p:sp>
      </p:grpSp>
      <p:grpSp>
        <p:nvGrpSpPr>
          <p:cNvPr name="Group 23" id="23"/>
          <p:cNvGrpSpPr/>
          <p:nvPr/>
        </p:nvGrpSpPr>
        <p:grpSpPr>
          <a:xfrm rot="0">
            <a:off x="12925669" y="8016280"/>
            <a:ext cx="5362331" cy="2119399"/>
            <a:chOff x="0" y="0"/>
            <a:chExt cx="7149775" cy="2825865"/>
          </a:xfrm>
        </p:grpSpPr>
        <p:sp>
          <p:nvSpPr>
            <p:cNvPr name="TextBox 24" id="24"/>
            <p:cNvSpPr txBox="true"/>
            <p:nvPr/>
          </p:nvSpPr>
          <p:spPr>
            <a:xfrm rot="0">
              <a:off x="0" y="-38100"/>
              <a:ext cx="7149775" cy="764540"/>
            </a:xfrm>
            <a:prstGeom prst="rect">
              <a:avLst/>
            </a:prstGeom>
          </p:spPr>
          <p:txBody>
            <a:bodyPr anchor="t" rtlCol="false" tIns="0" lIns="0" bIns="0" rIns="0">
              <a:spAutoFit/>
            </a:bodyPr>
            <a:lstStyle/>
            <a:p>
              <a:pPr algn="l">
                <a:lnSpc>
                  <a:spcPts val="4680"/>
                </a:lnSpc>
              </a:pPr>
              <a:r>
                <a:rPr lang="en-US" sz="3600">
                  <a:solidFill>
                    <a:srgbClr val="FFFAEF"/>
                  </a:solidFill>
                  <a:latin typeface="Baloo"/>
                  <a:ea typeface="Baloo"/>
                  <a:cs typeface="Baloo"/>
                  <a:sym typeface="Baloo"/>
                </a:rPr>
                <a:t>Ứng dụng thực tiễn</a:t>
              </a:r>
            </a:p>
          </p:txBody>
        </p:sp>
        <p:sp>
          <p:nvSpPr>
            <p:cNvPr name="TextBox 25" id="25"/>
            <p:cNvSpPr txBox="true"/>
            <p:nvPr/>
          </p:nvSpPr>
          <p:spPr>
            <a:xfrm rot="0">
              <a:off x="0" y="1162518"/>
              <a:ext cx="7149775" cy="2251498"/>
            </a:xfrm>
            <a:prstGeom prst="rect">
              <a:avLst/>
            </a:prstGeom>
          </p:spPr>
          <p:txBody>
            <a:bodyPr anchor="t" rtlCol="false" tIns="0" lIns="0" bIns="0" rIns="0">
              <a:spAutoFit/>
            </a:bodyPr>
            <a:lstStyle/>
            <a:p>
              <a:pPr algn="l">
                <a:lnSpc>
                  <a:spcPts val="3380"/>
                </a:lnSpc>
              </a:pPr>
              <a:r>
                <a:rPr lang="en-US" sz="2600">
                  <a:solidFill>
                    <a:srgbClr val="FFFAEF"/>
                  </a:solidFill>
                  <a:latin typeface="Clear Sans"/>
                  <a:ea typeface="Clear Sans"/>
                  <a:cs typeface="Clear Sans"/>
                  <a:sym typeface="Clear Sans"/>
                </a:rPr>
                <a:t>Trợ lý ảo, hệ thống hỏi đáp (QA), giáo dục, quản lý tài liệu doanh nghiệp,...</a:t>
              </a:r>
            </a:p>
            <a:p>
              <a:pPr algn="l">
                <a:lnSpc>
                  <a:spcPts val="338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0">
            <a:off x="13956121" y="0"/>
            <a:ext cx="4331879" cy="6415001"/>
          </a:xfrm>
          <a:prstGeom prst="rect">
            <a:avLst/>
          </a:prstGeom>
        </p:spPr>
      </p:pic>
      <p:pic>
        <p:nvPicPr>
          <p:cNvPr name="Picture 3" id="3"/>
          <p:cNvPicPr>
            <a:picLocks noChangeAspect="true"/>
          </p:cNvPicPr>
          <p:nvPr/>
        </p:nvPicPr>
        <p:blipFill>
          <a:blip r:embed="rId3"/>
          <a:srcRect l="62989" t="67035" r="0" b="0"/>
          <a:stretch>
            <a:fillRect/>
          </a:stretch>
        </p:blipFill>
        <p:spPr>
          <a:xfrm flipH="false" flipV="false" rot="5400000">
            <a:off x="-189603" y="7008345"/>
            <a:ext cx="3468258" cy="3089052"/>
          </a:xfrm>
          <a:prstGeom prst="rect">
            <a:avLst/>
          </a:prstGeom>
        </p:spPr>
      </p:pic>
      <p:sp>
        <p:nvSpPr>
          <p:cNvPr name="TextBox 4" id="4"/>
          <p:cNvSpPr txBox="true"/>
          <p:nvPr/>
        </p:nvSpPr>
        <p:spPr>
          <a:xfrm rot="0">
            <a:off x="1328273" y="4333335"/>
            <a:ext cx="14623759" cy="3563498"/>
          </a:xfrm>
          <a:prstGeom prst="rect">
            <a:avLst/>
          </a:prstGeom>
        </p:spPr>
        <p:txBody>
          <a:bodyPr anchor="t" rtlCol="false" tIns="0" lIns="0" bIns="0" rIns="0">
            <a:spAutoFit/>
          </a:bodyPr>
          <a:lstStyle/>
          <a:p>
            <a:pPr algn="ctr">
              <a:lnSpc>
                <a:spcPts val="4628"/>
              </a:lnSpc>
              <a:spcBef>
                <a:spcPct val="0"/>
              </a:spcBef>
            </a:pPr>
          </a:p>
          <a:p>
            <a:pPr algn="ctr">
              <a:lnSpc>
                <a:spcPts val="5143"/>
              </a:lnSpc>
              <a:spcBef>
                <a:spcPct val="0"/>
              </a:spcBef>
            </a:pPr>
            <a:r>
              <a:rPr lang="en-US" sz="3956">
                <a:solidFill>
                  <a:srgbClr val="000000"/>
                </a:solidFill>
                <a:latin typeface="Baloo"/>
                <a:ea typeface="Baloo"/>
                <a:cs typeface="Baloo"/>
                <a:sym typeface="Baloo"/>
              </a:rPr>
              <a:t>Hạn chế của các mô hình LLMs:</a:t>
            </a:r>
          </a:p>
          <a:p>
            <a:pPr algn="l" marL="768767" indent="-384383" lvl="1">
              <a:lnSpc>
                <a:spcPts val="4628"/>
              </a:lnSpc>
              <a:spcBef>
                <a:spcPct val="0"/>
              </a:spcBef>
              <a:buFont typeface="Arial"/>
              <a:buChar char="•"/>
            </a:pPr>
            <a:r>
              <a:rPr lang="en-US" sz="3560">
                <a:solidFill>
                  <a:srgbClr val="000000"/>
                </a:solidFill>
                <a:latin typeface="Baloo"/>
                <a:ea typeface="Baloo"/>
                <a:cs typeface="Baloo"/>
                <a:sym typeface="Baloo"/>
              </a:rPr>
              <a:t>Không thể cập nhật thông tin mới sau khi huấn luyện.</a:t>
            </a:r>
          </a:p>
          <a:p>
            <a:pPr algn="ctr" marL="768767" indent="-384383" lvl="1">
              <a:lnSpc>
                <a:spcPts val="4628"/>
              </a:lnSpc>
              <a:spcBef>
                <a:spcPct val="0"/>
              </a:spcBef>
              <a:buFont typeface="Arial"/>
              <a:buChar char="•"/>
            </a:pPr>
            <a:r>
              <a:rPr lang="en-US" sz="3560">
                <a:solidFill>
                  <a:srgbClr val="000000"/>
                </a:solidFill>
                <a:latin typeface="Baloo"/>
                <a:ea typeface="Baloo"/>
                <a:cs typeface="Baloo"/>
                <a:sym typeface="Baloo"/>
              </a:rPr>
              <a:t>Bộ nhớ ngắn hạn: Chỉ sử dụng ngữ cảnh giới hạn trong độ dài token.</a:t>
            </a:r>
          </a:p>
          <a:p>
            <a:pPr algn="l" marL="768767" indent="-384383" lvl="1">
              <a:lnSpc>
                <a:spcPts val="4628"/>
              </a:lnSpc>
              <a:spcBef>
                <a:spcPct val="0"/>
              </a:spcBef>
              <a:buFont typeface="Arial"/>
              <a:buChar char="•"/>
            </a:pPr>
            <a:r>
              <a:rPr lang="en-US" sz="3560">
                <a:solidFill>
                  <a:srgbClr val="000000"/>
                </a:solidFill>
                <a:latin typeface="Baloo"/>
                <a:ea typeface="Baloo"/>
                <a:cs typeface="Baloo"/>
                <a:sym typeface="Baloo"/>
              </a:rPr>
              <a:t>Phản hồi không đầy đủ nếu cần tích hợp thông tin từ nhiều nguồn.</a:t>
            </a:r>
          </a:p>
          <a:p>
            <a:pPr algn="ctr">
              <a:lnSpc>
                <a:spcPts val="4628"/>
              </a:lnSpc>
              <a:spcBef>
                <a:spcPct val="0"/>
              </a:spcBef>
            </a:pPr>
          </a:p>
        </p:txBody>
      </p:sp>
      <p:sp>
        <p:nvSpPr>
          <p:cNvPr name="TextBox 5" id="5"/>
          <p:cNvSpPr txBox="true"/>
          <p:nvPr/>
        </p:nvSpPr>
        <p:spPr>
          <a:xfrm rot="0">
            <a:off x="1328273" y="2161776"/>
            <a:ext cx="14870076" cy="1371600"/>
          </a:xfrm>
          <a:prstGeom prst="rect">
            <a:avLst/>
          </a:prstGeom>
        </p:spPr>
        <p:txBody>
          <a:bodyPr anchor="t" rtlCol="false" tIns="0" lIns="0" bIns="0" rIns="0">
            <a:spAutoFit/>
          </a:bodyPr>
          <a:lstStyle/>
          <a:p>
            <a:pPr algn="l">
              <a:lnSpc>
                <a:spcPts val="10800"/>
              </a:lnSpc>
            </a:pPr>
            <a:r>
              <a:rPr lang="en-US" sz="9000">
                <a:solidFill>
                  <a:srgbClr val="000000"/>
                </a:solidFill>
                <a:latin typeface="Baloo"/>
                <a:ea typeface="Baloo"/>
                <a:cs typeface="Baloo"/>
                <a:sym typeface="Baloo"/>
              </a:rPr>
              <a:t>Vấn đề MemoRAG giải quyết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10800000">
            <a:off x="0" y="0"/>
            <a:ext cx="3468258" cy="3089052"/>
          </a:xfrm>
          <a:prstGeom prst="rect">
            <a:avLst/>
          </a:prstGeom>
        </p:spPr>
      </p:pic>
      <p:pic>
        <p:nvPicPr>
          <p:cNvPr name="Picture 3" id="3"/>
          <p:cNvPicPr>
            <a:picLocks noChangeAspect="true"/>
          </p:cNvPicPr>
          <p:nvPr/>
        </p:nvPicPr>
        <p:blipFill>
          <a:blip r:embed="rId3"/>
          <a:srcRect l="0" t="0" r="64034" b="46739"/>
          <a:stretch>
            <a:fillRect/>
          </a:stretch>
        </p:blipFill>
        <p:spPr>
          <a:xfrm flipH="true" flipV="false" rot="5400000">
            <a:off x="12914560" y="4913560"/>
            <a:ext cx="4331879" cy="6415001"/>
          </a:xfrm>
          <a:prstGeom prst="rect">
            <a:avLst/>
          </a:prstGeom>
        </p:spPr>
      </p:pic>
      <p:sp>
        <p:nvSpPr>
          <p:cNvPr name="TextBox 4" id="4"/>
          <p:cNvSpPr txBox="true"/>
          <p:nvPr/>
        </p:nvSpPr>
        <p:spPr>
          <a:xfrm rot="0">
            <a:off x="1891765" y="3647136"/>
            <a:ext cx="14504470" cy="3355340"/>
          </a:xfrm>
          <a:prstGeom prst="rect">
            <a:avLst/>
          </a:prstGeom>
        </p:spPr>
        <p:txBody>
          <a:bodyPr anchor="t" rtlCol="false" tIns="0" lIns="0" bIns="0" rIns="0">
            <a:spAutoFit/>
          </a:bodyPr>
          <a:lstStyle/>
          <a:p>
            <a:pPr algn="ctr">
              <a:lnSpc>
                <a:spcPts val="13389"/>
              </a:lnSpc>
              <a:spcBef>
                <a:spcPct val="0"/>
              </a:spcBef>
            </a:pPr>
            <a:r>
              <a:rPr lang="en-US" sz="10299">
                <a:solidFill>
                  <a:srgbClr val="000000"/>
                </a:solidFill>
                <a:latin typeface="Baloo"/>
                <a:ea typeface="Baloo"/>
                <a:cs typeface="Baloo"/>
                <a:sym typeface="Baloo"/>
              </a:rPr>
              <a:t>Cách hoạt động của MemoRAG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11673733" y="5819883"/>
            <a:ext cx="8964268" cy="8506586"/>
          </a:xfrm>
          <a:prstGeom prst="rect">
            <a:avLst/>
          </a:prstGeom>
        </p:spPr>
      </p:pic>
      <p:grpSp>
        <p:nvGrpSpPr>
          <p:cNvPr name="Group 3" id="3"/>
          <p:cNvGrpSpPr/>
          <p:nvPr/>
        </p:nvGrpSpPr>
        <p:grpSpPr>
          <a:xfrm rot="0">
            <a:off x="1028700" y="5703656"/>
            <a:ext cx="11013194" cy="3165960"/>
            <a:chOff x="0" y="0"/>
            <a:chExt cx="14684259" cy="4221280"/>
          </a:xfrm>
        </p:grpSpPr>
        <p:sp>
          <p:nvSpPr>
            <p:cNvPr name="TextBox 4" id="4"/>
            <p:cNvSpPr txBox="true"/>
            <p:nvPr/>
          </p:nvSpPr>
          <p:spPr>
            <a:xfrm rot="0">
              <a:off x="0" y="-38100"/>
              <a:ext cx="10954346"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2.  Truy xuất thông tin từ cơ sở dữ liệu:</a:t>
              </a:r>
            </a:p>
          </p:txBody>
        </p:sp>
        <p:sp>
          <p:nvSpPr>
            <p:cNvPr name="TextBox 5" id="5"/>
            <p:cNvSpPr txBox="true"/>
            <p:nvPr/>
          </p:nvSpPr>
          <p:spPr>
            <a:xfrm rot="0">
              <a:off x="0" y="1046139"/>
              <a:ext cx="14684259" cy="3206750"/>
            </a:xfrm>
            <a:prstGeom prst="rect">
              <a:avLst/>
            </a:prstGeom>
          </p:spPr>
          <p:txBody>
            <a:bodyPr anchor="t" rtlCol="false" tIns="0" lIns="0" bIns="0" rIns="0">
              <a:spAutoFit/>
            </a:bodyPr>
            <a:lstStyle/>
            <a:p>
              <a:pPr algn="l" marL="647698" indent="-323849" lvl="1">
                <a:lnSpc>
                  <a:spcPts val="3899"/>
                </a:lnSpc>
                <a:buFont typeface="Arial"/>
                <a:buChar char="•"/>
              </a:pPr>
              <a:r>
                <a:rPr lang="en-US" sz="2999">
                  <a:solidFill>
                    <a:srgbClr val="000000"/>
                  </a:solidFill>
                  <a:latin typeface="Clear Sans"/>
                  <a:ea typeface="Clear Sans"/>
                  <a:cs typeface="Clear Sans"/>
                  <a:sym typeface="Clear Sans"/>
                </a:rPr>
                <a:t>Sử</a:t>
              </a:r>
              <a:r>
                <a:rPr lang="en-US" sz="2999">
                  <a:solidFill>
                    <a:srgbClr val="000000"/>
                  </a:solidFill>
                  <a:latin typeface="Clear Sans"/>
                  <a:ea typeface="Clear Sans"/>
                  <a:cs typeface="Clear Sans"/>
                  <a:sym typeface="Clear Sans"/>
                </a:rPr>
                <a:t> dụng công cụ như FAISS hoặc ElasticSearch để tìm kiếm thông tin liên quan từ tài liệu, cơ sở tri thức, hoặc web.</a:t>
              </a:r>
            </a:p>
            <a:p>
              <a:pPr algn="l">
                <a:lnSpc>
                  <a:spcPts val="3899"/>
                </a:lnSpc>
              </a:pPr>
            </a:p>
            <a:p>
              <a:pPr algn="l" marL="647698" indent="-323849" lvl="1">
                <a:lnSpc>
                  <a:spcPts val="3899"/>
                </a:lnSpc>
                <a:buFont typeface="Arial"/>
                <a:buChar char="•"/>
              </a:pPr>
              <a:r>
                <a:rPr lang="en-US" sz="2999">
                  <a:solidFill>
                    <a:srgbClr val="000000"/>
                  </a:solidFill>
                  <a:latin typeface="Clear Sans"/>
                  <a:ea typeface="Clear Sans"/>
                  <a:cs typeface="Clear Sans"/>
                  <a:sym typeface="Clear Sans"/>
                </a:rPr>
                <a:t>Ví dụ: Tìm tài liệu nói về "AI và giáo dục cá nhân hóa".</a:t>
              </a:r>
            </a:p>
            <a:p>
              <a:pPr algn="l">
                <a:lnSpc>
                  <a:spcPts val="3899"/>
                </a:lnSpc>
              </a:pPr>
            </a:p>
          </p:txBody>
        </p:sp>
      </p:grpSp>
      <p:sp>
        <p:nvSpPr>
          <p:cNvPr name="Freeform 6" id="6"/>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01476" y="1645713"/>
            <a:ext cx="8293143" cy="1832672"/>
            <a:chOff x="0" y="0"/>
            <a:chExt cx="11057524" cy="2443563"/>
          </a:xfrm>
        </p:grpSpPr>
        <p:sp>
          <p:nvSpPr>
            <p:cNvPr name="TextBox 8" id="8"/>
            <p:cNvSpPr txBox="true"/>
            <p:nvPr/>
          </p:nvSpPr>
          <p:spPr>
            <a:xfrm rot="0">
              <a:off x="0" y="-38100"/>
              <a:ext cx="11057524" cy="846667"/>
            </a:xfrm>
            <a:prstGeom prst="rect">
              <a:avLst/>
            </a:prstGeom>
          </p:spPr>
          <p:txBody>
            <a:bodyPr anchor="t" rtlCol="false" tIns="0" lIns="0" bIns="0" rIns="0">
              <a:spAutoFit/>
            </a:bodyPr>
            <a:lstStyle/>
            <a:p>
              <a:pPr algn="l" marL="863598" indent="-431799" lvl="1">
                <a:lnSpc>
                  <a:spcPts val="5199"/>
                </a:lnSpc>
                <a:buAutoNum type="arabicPeriod" startAt="1"/>
              </a:pPr>
              <a:r>
                <a:rPr lang="en-US" sz="3999">
                  <a:solidFill>
                    <a:srgbClr val="000000"/>
                  </a:solidFill>
                  <a:latin typeface="Baloo"/>
                  <a:ea typeface="Baloo"/>
                  <a:cs typeface="Baloo"/>
                  <a:sym typeface="Baloo"/>
                </a:rPr>
                <a:t>  Nhận truy vấn từ người dùng:</a:t>
              </a:r>
            </a:p>
          </p:txBody>
        </p:sp>
        <p:sp>
          <p:nvSpPr>
            <p:cNvPr name="TextBox 9" id="9"/>
            <p:cNvSpPr txBox="true"/>
            <p:nvPr/>
          </p:nvSpPr>
          <p:spPr>
            <a:xfrm rot="0">
              <a:off x="0" y="1128266"/>
              <a:ext cx="11057524" cy="1911350"/>
            </a:xfrm>
            <a:prstGeom prst="rect">
              <a:avLst/>
            </a:prstGeom>
          </p:spPr>
          <p:txBody>
            <a:bodyPr anchor="t" rtlCol="false" tIns="0" lIns="0" bIns="0" rIns="0">
              <a:spAutoFit/>
            </a:bodyPr>
            <a:lstStyle/>
            <a:p>
              <a:pPr algn="l">
                <a:lnSpc>
                  <a:spcPts val="3899"/>
                </a:lnSpc>
              </a:pPr>
              <a:r>
                <a:rPr lang="en-US" sz="2999">
                  <a:solidFill>
                    <a:srgbClr val="000000"/>
                  </a:solidFill>
                  <a:latin typeface="Clear Sans"/>
                  <a:ea typeface="Clear Sans"/>
                  <a:cs typeface="Clear Sans"/>
                  <a:sym typeface="Clear Sans"/>
                </a:rPr>
                <a:t>Người dùng đặt câu hỏi hoặc yêu cầu thông tin. Ví dụ: "AI được sử dụng như thế nào trong giáo dục?"</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DAGZcLDojNY</dc:identifier>
  <dcterms:modified xsi:type="dcterms:W3CDTF">2011-08-01T06:04:30Z</dcterms:modified>
  <cp:revision>1</cp:revision>
  <dc:title>MemoRAG</dc:title>
</cp:coreProperties>
</file>